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handoutMasterIdLst>
    <p:handoutMasterId r:id="rId24"/>
  </p:handoutMasterIdLst>
  <p:sldIdLst>
    <p:sldId id="257" r:id="rId5"/>
    <p:sldId id="268" r:id="rId6"/>
    <p:sldId id="259" r:id="rId7"/>
    <p:sldId id="272" r:id="rId8"/>
    <p:sldId id="273" r:id="rId9"/>
    <p:sldId id="274" r:id="rId10"/>
    <p:sldId id="275" r:id="rId11"/>
    <p:sldId id="276" r:id="rId12"/>
    <p:sldId id="262" r:id="rId13"/>
    <p:sldId id="263" r:id="rId14"/>
    <p:sldId id="277" r:id="rId15"/>
    <p:sldId id="278" r:id="rId16"/>
    <p:sldId id="279" r:id="rId17"/>
    <p:sldId id="280" r:id="rId18"/>
    <p:sldId id="281" r:id="rId19"/>
    <p:sldId id="282" r:id="rId20"/>
    <p:sldId id="285" r:id="rId21"/>
    <p:sldId id="284" r:id="rId22"/>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94" d="100"/>
          <a:sy n="94" d="100"/>
        </p:scale>
        <p:origin x="55" y="216"/>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12/22/2023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12/22/2023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12/22/2023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12/22/2023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12/22/2023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12/22/2023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12/22/2023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12/22/2023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12/22/2023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12/22/2023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12/22/2023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2" y="584200"/>
            <a:ext cx="4062942" cy="2412752"/>
          </a:xfrm>
        </p:spPr>
        <p:txBody>
          <a:bodyPr anchor="b">
            <a:normAutofit/>
          </a:bodyPr>
          <a:lstStyle/>
          <a:p>
            <a:r>
              <a:rPr lang="en-US" sz="4000" b="1" dirty="0"/>
              <a:t>Face Detection and Recognition</a:t>
            </a:r>
          </a:p>
        </p:txBody>
      </p:sp>
      <p:sp>
        <p:nvSpPr>
          <p:cNvPr id="5" name="Subtitle 4"/>
          <p:cNvSpPr>
            <a:spLocks noGrp="1"/>
          </p:cNvSpPr>
          <p:nvPr>
            <p:ph type="body" sz="half" idx="2"/>
          </p:nvPr>
        </p:nvSpPr>
        <p:spPr>
          <a:xfrm>
            <a:off x="1125860" y="3378200"/>
            <a:ext cx="4062942" cy="1491456"/>
          </a:xfrm>
        </p:spPr>
        <p:txBody>
          <a:bodyPr>
            <a:noAutofit/>
          </a:bodyPr>
          <a:lstStyle/>
          <a:p>
            <a:r>
              <a:rPr lang="en-US" sz="2400" dirty="0"/>
              <a:t>-</a:t>
            </a:r>
            <a:r>
              <a:rPr lang="en-US" dirty="0"/>
              <a:t>Siddhant Saini(210962160)</a:t>
            </a:r>
          </a:p>
        </p:txBody>
      </p:sp>
      <p:pic>
        <p:nvPicPr>
          <p:cNvPr id="3" name="Picture 8" descr="15,300+ Face Scan Stock Photos, Pictures &amp; Royalty-Free Images - iStock | Facial  recognition, Biometrics, Face mapping">
            <a:extLst>
              <a:ext uri="{FF2B5EF4-FFF2-40B4-BE49-F238E27FC236}">
                <a16:creationId xmlns:a16="http://schemas.microsoft.com/office/drawing/2014/main" id="{7FD31D2F-44BD-DFBB-38E1-E95DA1F9C5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8309"/>
          <a:stretch/>
        </p:blipFill>
        <p:spPr bwMode="auto">
          <a:xfrm>
            <a:off x="5484971" y="584200"/>
            <a:ext cx="6094413" cy="5588000"/>
          </a:xfrm>
          <a:prstGeom prst="rect">
            <a:avLst/>
          </a:prstGeom>
          <a:solidFill>
            <a:srgbClr val="FFFFFF"/>
          </a:solidFill>
        </p:spPr>
      </p:pic>
      <p:sp>
        <p:nvSpPr>
          <p:cNvPr id="4" name="TextBox 3">
            <a:extLst>
              <a:ext uri="{FF2B5EF4-FFF2-40B4-BE49-F238E27FC236}">
                <a16:creationId xmlns:a16="http://schemas.microsoft.com/office/drawing/2014/main" id="{DBB18756-3E34-AC08-3986-C7EE82D5F132}"/>
              </a:ext>
            </a:extLst>
          </p:cNvPr>
          <p:cNvSpPr txBox="1"/>
          <p:nvPr/>
        </p:nvSpPr>
        <p:spPr>
          <a:xfrm>
            <a:off x="479303" y="6435062"/>
            <a:ext cx="11230217" cy="400110"/>
          </a:xfrm>
          <a:prstGeom prst="rect">
            <a:avLst/>
          </a:prstGeom>
          <a:noFill/>
        </p:spPr>
        <p:txBody>
          <a:bodyPr wrap="square" rtlCol="0">
            <a:spAutoFit/>
          </a:bodyPr>
          <a:lstStyle/>
          <a:p>
            <a:pPr algn="ctr"/>
            <a:r>
              <a:rPr lang="en-IN" sz="2000" i="1" dirty="0"/>
              <a:t>Department of Computer Science and Engineering- MIT Manipal</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63555BC-A7C5-CE06-2DA0-B2B6FFD84ED3}"/>
              </a:ext>
            </a:extLst>
          </p:cNvPr>
          <p:cNvSpPr>
            <a:spLocks noGrp="1"/>
          </p:cNvSpPr>
          <p:nvPr>
            <p:ph type="title"/>
          </p:nvPr>
        </p:nvSpPr>
        <p:spPr>
          <a:xfrm>
            <a:off x="1218883" y="274637"/>
            <a:ext cx="10360501" cy="1223963"/>
          </a:xfrm>
        </p:spPr>
        <p:txBody>
          <a:bodyPr/>
          <a:lstStyle/>
          <a:p>
            <a:r>
              <a:rPr lang="en-US" b="1" dirty="0"/>
              <a:t>2)Face detection using Haar Cascade</a:t>
            </a:r>
            <a:endParaRPr lang="en-US" dirty="0"/>
          </a:p>
        </p:txBody>
      </p:sp>
      <p:sp>
        <p:nvSpPr>
          <p:cNvPr id="11" name="Content Placeholder 2">
            <a:extLst>
              <a:ext uri="{FF2B5EF4-FFF2-40B4-BE49-F238E27FC236}">
                <a16:creationId xmlns:a16="http://schemas.microsoft.com/office/drawing/2014/main" id="{998CB70C-0F0D-BCC8-858F-37B55CB65E6A}"/>
              </a:ext>
            </a:extLst>
          </p:cNvPr>
          <p:cNvSpPr>
            <a:spLocks noGrp="1"/>
          </p:cNvSpPr>
          <p:nvPr>
            <p:ph idx="1"/>
          </p:nvPr>
        </p:nvSpPr>
        <p:spPr>
          <a:xfrm>
            <a:off x="1218883" y="1700808"/>
            <a:ext cx="10360501" cy="4462272"/>
          </a:xfrm>
        </p:spPr>
        <p:txBody>
          <a:bodyPr/>
          <a:lstStyle/>
          <a:p>
            <a:pPr marL="0" marR="0" indent="0" algn="just">
              <a:spcBef>
                <a:spcPts val="0"/>
              </a:spcBef>
              <a:spcAft>
                <a:spcPts val="0"/>
              </a:spcAft>
              <a:buNone/>
            </a:pPr>
            <a:r>
              <a:rPr lang="en-US" sz="2000" i="1" kern="100" dirty="0">
                <a:effectLst/>
                <a:ea typeface="宋体" panose="02010600030101010101" pitchFamily="2" charset="-122"/>
              </a:rPr>
              <a:t>In the initial phase of our computer vision project, we initiated the process by activating the webcam and executing the program. Our primary objective at this stage was to create a boundary around the detected faces within the camera feed. To accomplish this, we employed the Haar Cascade Classifier, specifically the 'haarcascade_frontalface_default' Cascade, renowned for its effectiveness in face detection. This classifier allowed us to pinpoint the position of faces within the frame, defining the top-left coordinates (x, y) and the bottom-right coordinates (width, height) of each detected face. This step laid the foundation for our subsequent image analysis and processing.</a:t>
            </a:r>
            <a:endParaRPr lang="en-US" sz="2000" kern="100" dirty="0">
              <a:effectLst/>
              <a:ea typeface="宋体" panose="02010600030101010101" pitchFamily="2" charset="-122"/>
            </a:endParaRPr>
          </a:p>
          <a:p>
            <a:endParaRPr lang="en-US" dirty="0"/>
          </a:p>
        </p:txBody>
      </p:sp>
      <p:pic>
        <p:nvPicPr>
          <p:cNvPr id="2" name="Picture 1">
            <a:extLst>
              <a:ext uri="{FF2B5EF4-FFF2-40B4-BE49-F238E27FC236}">
                <a16:creationId xmlns:a16="http://schemas.microsoft.com/office/drawing/2014/main" id="{CBE269C0-378A-2D10-2A4B-5BCA27B48582}"/>
              </a:ext>
            </a:extLst>
          </p:cNvPr>
          <p:cNvPicPr>
            <a:picLocks noChangeAspect="1"/>
          </p:cNvPicPr>
          <p:nvPr/>
        </p:nvPicPr>
        <p:blipFill>
          <a:blip r:embed="rId2"/>
          <a:stretch>
            <a:fillRect/>
          </a:stretch>
        </p:blipFill>
        <p:spPr>
          <a:xfrm>
            <a:off x="1218883" y="4239325"/>
            <a:ext cx="4359018" cy="1999661"/>
          </a:xfrm>
          <a:prstGeom prst="rect">
            <a:avLst/>
          </a:prstGeom>
        </p:spPr>
      </p:pic>
      <p:sp>
        <p:nvSpPr>
          <p:cNvPr id="3" name="TextBox 2">
            <a:extLst>
              <a:ext uri="{FF2B5EF4-FFF2-40B4-BE49-F238E27FC236}">
                <a16:creationId xmlns:a16="http://schemas.microsoft.com/office/drawing/2014/main" id="{67689B77-1A6E-B7C6-CA1B-69DFA0BDA306}"/>
              </a:ext>
            </a:extLst>
          </p:cNvPr>
          <p:cNvSpPr txBox="1"/>
          <p:nvPr/>
        </p:nvSpPr>
        <p:spPr>
          <a:xfrm>
            <a:off x="2619381" y="6309624"/>
            <a:ext cx="1656184" cy="369332"/>
          </a:xfrm>
          <a:prstGeom prst="rect">
            <a:avLst/>
          </a:prstGeom>
          <a:noFill/>
        </p:spPr>
        <p:txBody>
          <a:bodyPr wrap="square" rtlCol="0">
            <a:spAutoFit/>
          </a:bodyPr>
          <a:lstStyle/>
          <a:p>
            <a:r>
              <a:rPr lang="en-IN" sz="1800" i="1" dirty="0"/>
              <a:t>Coordinates</a:t>
            </a:r>
          </a:p>
        </p:txBody>
      </p:sp>
      <p:pic>
        <p:nvPicPr>
          <p:cNvPr id="4" name="Picture 3">
            <a:extLst>
              <a:ext uri="{FF2B5EF4-FFF2-40B4-BE49-F238E27FC236}">
                <a16:creationId xmlns:a16="http://schemas.microsoft.com/office/drawing/2014/main" id="{7C027874-AC3C-8B28-DE5C-8A066270B47D}"/>
              </a:ext>
            </a:extLst>
          </p:cNvPr>
          <p:cNvPicPr>
            <a:picLocks noChangeAspect="1"/>
          </p:cNvPicPr>
          <p:nvPr/>
        </p:nvPicPr>
        <p:blipFill>
          <a:blip r:embed="rId3"/>
          <a:stretch>
            <a:fillRect/>
          </a:stretch>
        </p:blipFill>
        <p:spPr>
          <a:xfrm>
            <a:off x="6431690" y="3862511"/>
            <a:ext cx="3136534" cy="2504755"/>
          </a:xfrm>
          <a:prstGeom prst="rect">
            <a:avLst/>
          </a:prstGeom>
        </p:spPr>
      </p:pic>
      <p:sp>
        <p:nvSpPr>
          <p:cNvPr id="5" name="TextBox 4">
            <a:extLst>
              <a:ext uri="{FF2B5EF4-FFF2-40B4-BE49-F238E27FC236}">
                <a16:creationId xmlns:a16="http://schemas.microsoft.com/office/drawing/2014/main" id="{2D9E615F-2A6B-52D8-6C33-294AA2F8354E}"/>
              </a:ext>
            </a:extLst>
          </p:cNvPr>
          <p:cNvSpPr txBox="1"/>
          <p:nvPr/>
        </p:nvSpPr>
        <p:spPr>
          <a:xfrm>
            <a:off x="6687212" y="6432109"/>
            <a:ext cx="2736304" cy="400110"/>
          </a:xfrm>
          <a:prstGeom prst="rect">
            <a:avLst/>
          </a:prstGeom>
          <a:noFill/>
        </p:spPr>
        <p:txBody>
          <a:bodyPr wrap="square" rtlCol="0">
            <a:spAutoFit/>
          </a:bodyPr>
          <a:lstStyle/>
          <a:p>
            <a:pPr algn="ctr"/>
            <a:r>
              <a:rPr lang="en-IN" sz="2000" i="1" dirty="0"/>
              <a:t>Face </a:t>
            </a:r>
            <a:r>
              <a:rPr lang="en-IN" sz="1800" i="1" dirty="0"/>
              <a:t>detection</a:t>
            </a:r>
          </a:p>
        </p:txBody>
      </p:sp>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7252E-ED2F-6546-2365-083C46FF675E}"/>
              </a:ext>
            </a:extLst>
          </p:cNvPr>
          <p:cNvSpPr>
            <a:spLocks noGrp="1"/>
          </p:cNvSpPr>
          <p:nvPr>
            <p:ph type="title"/>
          </p:nvPr>
        </p:nvSpPr>
        <p:spPr>
          <a:xfrm>
            <a:off x="941773" y="-149617"/>
            <a:ext cx="10360501" cy="1223963"/>
          </a:xfrm>
        </p:spPr>
        <p:txBody>
          <a:bodyPr/>
          <a:lstStyle/>
          <a:p>
            <a:r>
              <a:rPr lang="en-US" b="1" dirty="0"/>
              <a:t>3)Detecting Face, Nose, Eyes and Mouth</a:t>
            </a:r>
            <a:endParaRPr lang="en-IN" dirty="0"/>
          </a:p>
        </p:txBody>
      </p:sp>
      <p:sp>
        <p:nvSpPr>
          <p:cNvPr id="3" name="Content Placeholder 2">
            <a:extLst>
              <a:ext uri="{FF2B5EF4-FFF2-40B4-BE49-F238E27FC236}">
                <a16:creationId xmlns:a16="http://schemas.microsoft.com/office/drawing/2014/main" id="{BAF6A60D-30D9-AFE7-9225-1B7476D2CF96}"/>
              </a:ext>
            </a:extLst>
          </p:cNvPr>
          <p:cNvSpPr>
            <a:spLocks noGrp="1"/>
          </p:cNvSpPr>
          <p:nvPr>
            <p:ph idx="1"/>
          </p:nvPr>
        </p:nvSpPr>
        <p:spPr>
          <a:xfrm>
            <a:off x="886550" y="1105288"/>
            <a:ext cx="10360501" cy="3455394"/>
          </a:xfrm>
        </p:spPr>
        <p:txBody>
          <a:bodyPr>
            <a:normAutofit fontScale="55000" lnSpcReduction="20000"/>
          </a:bodyPr>
          <a:lstStyle/>
          <a:p>
            <a:pPr marL="0" indent="0">
              <a:buNone/>
            </a:pPr>
            <a:r>
              <a:rPr lang="en-US" sz="4200" dirty="0">
                <a:effectLst/>
                <a:ea typeface="SimSun" panose="02010600030101010101" pitchFamily="2" charset="-122"/>
              </a:rPr>
              <a:t>The subsequent phase of our project, our focus shifted towards isolating and extracting the detected face from the larger context of the image. Since the position of the face changed dynamically as we moved the camera or as individuals within the frame moved, this step was essential for ensuring accurate feature analysis. After successfully cropping the face, we continued with our analysis by detecting specific facial features, namely the eyes, nose, and mouth. To accomplish this, we leveraged a series of Haar Cascade Classifiers tailored for each of these features. We employed the 'haarcascade_eye.xml' classifier to identify and delineate the eyes, for the detection of the nose, and 'mouth.xml' for the mouth. These classifiers were instrumental in creating boundaries around these vital facial components, paving the way for further analysis and applications in our computer vision project.</a:t>
            </a:r>
          </a:p>
          <a:p>
            <a:endParaRPr lang="en-IN" dirty="0"/>
          </a:p>
        </p:txBody>
      </p:sp>
      <p:pic>
        <p:nvPicPr>
          <p:cNvPr id="5" name="Picture 4">
            <a:extLst>
              <a:ext uri="{FF2B5EF4-FFF2-40B4-BE49-F238E27FC236}">
                <a16:creationId xmlns:a16="http://schemas.microsoft.com/office/drawing/2014/main" id="{2D166B85-0426-BADC-05B7-38D30BFE0F8C}"/>
              </a:ext>
            </a:extLst>
          </p:cNvPr>
          <p:cNvPicPr>
            <a:picLocks noChangeAspect="1"/>
          </p:cNvPicPr>
          <p:nvPr/>
        </p:nvPicPr>
        <p:blipFill>
          <a:blip r:embed="rId2"/>
          <a:stretch>
            <a:fillRect/>
          </a:stretch>
        </p:blipFill>
        <p:spPr>
          <a:xfrm>
            <a:off x="4438228" y="4159159"/>
            <a:ext cx="2769566" cy="2211703"/>
          </a:xfrm>
          <a:prstGeom prst="rect">
            <a:avLst/>
          </a:prstGeom>
        </p:spPr>
      </p:pic>
      <p:sp>
        <p:nvSpPr>
          <p:cNvPr id="6" name="TextBox 5">
            <a:extLst>
              <a:ext uri="{FF2B5EF4-FFF2-40B4-BE49-F238E27FC236}">
                <a16:creationId xmlns:a16="http://schemas.microsoft.com/office/drawing/2014/main" id="{27B27D5A-BF2C-DBA0-B3A6-3BB24409B1E9}"/>
              </a:ext>
            </a:extLst>
          </p:cNvPr>
          <p:cNvSpPr txBox="1"/>
          <p:nvPr/>
        </p:nvSpPr>
        <p:spPr>
          <a:xfrm>
            <a:off x="4078188" y="6381328"/>
            <a:ext cx="3672408" cy="369332"/>
          </a:xfrm>
          <a:prstGeom prst="rect">
            <a:avLst/>
          </a:prstGeom>
          <a:noFill/>
        </p:spPr>
        <p:txBody>
          <a:bodyPr wrap="square" rtlCol="0">
            <a:spAutoFit/>
          </a:bodyPr>
          <a:lstStyle/>
          <a:p>
            <a:pPr algn="ctr"/>
            <a:r>
              <a:rPr lang="en-IN" sz="1800" i="1" dirty="0"/>
              <a:t>Face, Nose, Eyes detection</a:t>
            </a:r>
          </a:p>
        </p:txBody>
      </p:sp>
    </p:spTree>
    <p:extLst>
      <p:ext uri="{BB962C8B-B14F-4D97-AF65-F5344CB8AC3E}">
        <p14:creationId xmlns:p14="http://schemas.microsoft.com/office/powerpoint/2010/main" val="385203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38986-6DAF-6D20-3668-A2467A6BBCA6}"/>
              </a:ext>
            </a:extLst>
          </p:cNvPr>
          <p:cNvSpPr>
            <a:spLocks noGrp="1"/>
          </p:cNvSpPr>
          <p:nvPr>
            <p:ph type="title"/>
          </p:nvPr>
        </p:nvSpPr>
        <p:spPr>
          <a:xfrm>
            <a:off x="1053852" y="-315416"/>
            <a:ext cx="10360501" cy="1223963"/>
          </a:xfrm>
        </p:spPr>
        <p:txBody>
          <a:bodyPr/>
          <a:lstStyle/>
          <a:p>
            <a:r>
              <a:rPr lang="en-US" b="1" dirty="0"/>
              <a:t>4)Generating dataset</a:t>
            </a:r>
            <a:endParaRPr lang="en-IN" dirty="0"/>
          </a:p>
        </p:txBody>
      </p:sp>
      <p:sp>
        <p:nvSpPr>
          <p:cNvPr id="3" name="Content Placeholder 2">
            <a:extLst>
              <a:ext uri="{FF2B5EF4-FFF2-40B4-BE49-F238E27FC236}">
                <a16:creationId xmlns:a16="http://schemas.microsoft.com/office/drawing/2014/main" id="{A42703C4-A149-D04D-221C-0A573A2EE7A2}"/>
              </a:ext>
            </a:extLst>
          </p:cNvPr>
          <p:cNvSpPr>
            <a:spLocks noGrp="1"/>
          </p:cNvSpPr>
          <p:nvPr>
            <p:ph idx="1"/>
          </p:nvPr>
        </p:nvSpPr>
        <p:spPr>
          <a:xfrm>
            <a:off x="914161" y="908547"/>
            <a:ext cx="10360501" cy="4462272"/>
          </a:xfrm>
        </p:spPr>
        <p:txBody>
          <a:bodyPr/>
          <a:lstStyle/>
          <a:p>
            <a:pPr marL="0" marR="0" indent="0" algn="just">
              <a:buNone/>
            </a:pPr>
            <a:r>
              <a:rPr lang="en-US" sz="2000" dirty="0">
                <a:ea typeface="SimSun" panose="02010600030101010101" pitchFamily="2" charset="-122"/>
              </a:rPr>
              <a:t>I</a:t>
            </a:r>
            <a:r>
              <a:rPr lang="en-US" sz="2000" dirty="0">
                <a:effectLst/>
                <a:ea typeface="SimSun" panose="02010600030101010101" pitchFamily="2" charset="-122"/>
              </a:rPr>
              <a:t>n the following phase of our project, we embarked on the crucial task of data collection and preparation to facilitate the training of our classifiers. To achieve this, we established a dedicated data directory within our system. This data directory served as the repository for our custom-generated dataset, which was essential for training our classifiers to recognize unique individuals. Each user was assigned a distinct user ID, denoted as </a:t>
            </a:r>
            <a:r>
              <a:rPr lang="en-US" sz="2000" dirty="0" err="1">
                <a:effectLst/>
                <a:ea typeface="SimSun" panose="02010600030101010101" pitchFamily="2" charset="-122"/>
              </a:rPr>
              <a:t>user_id</a:t>
            </a:r>
            <a:r>
              <a:rPr lang="en-US" sz="2000" dirty="0">
                <a:effectLst/>
                <a:ea typeface="SimSun" panose="02010600030101010101" pitchFamily="2" charset="-122"/>
              </a:rPr>
              <a:t>=1, </a:t>
            </a:r>
            <a:r>
              <a:rPr lang="en-US" sz="2000" dirty="0" err="1">
                <a:effectLst/>
                <a:ea typeface="SimSun" panose="02010600030101010101" pitchFamily="2" charset="-122"/>
              </a:rPr>
              <a:t>user_id</a:t>
            </a:r>
            <a:r>
              <a:rPr lang="en-US" sz="2000" dirty="0">
                <a:effectLst/>
                <a:ea typeface="SimSun" panose="02010600030101010101" pitchFamily="2" charset="-122"/>
              </a:rPr>
              <a:t>=2, and so forth, and this information was meticulously organized within the data directory. Our data collection process was seamlessly integrated into the program's execution and the webcam's activation. As soon as the program was launched and the webcam was turned on, the dataset generation process commenced. This automated data generation process was designed to capture approximately 500 images of individuals, ensuring a diverse and robust dataset for subsequent classifier training.</a:t>
            </a:r>
          </a:p>
          <a:p>
            <a:pPr marL="0" marR="0" indent="0" algn="just"/>
            <a:endParaRPr lang="en-US" sz="1800" dirty="0">
              <a:effectLst/>
              <a:latin typeface="Times New Roman" panose="02020603050405020304" pitchFamily="18" charset="0"/>
              <a:ea typeface="SimSun" panose="02010600030101010101" pitchFamily="2" charset="-122"/>
            </a:endParaRPr>
          </a:p>
          <a:p>
            <a:endParaRPr lang="en-IN" dirty="0"/>
          </a:p>
        </p:txBody>
      </p:sp>
      <p:pic>
        <p:nvPicPr>
          <p:cNvPr id="7170" name="Picture 2">
            <a:extLst>
              <a:ext uri="{FF2B5EF4-FFF2-40B4-BE49-F238E27FC236}">
                <a16:creationId xmlns:a16="http://schemas.microsoft.com/office/drawing/2014/main" id="{C826DAD9-A2B2-0D09-579B-D3B711088B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7988" y="3861048"/>
            <a:ext cx="6468492" cy="257333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CAD6277-00E5-3D85-A172-06DA2230ABDD}"/>
              </a:ext>
            </a:extLst>
          </p:cNvPr>
          <p:cNvSpPr txBox="1"/>
          <p:nvPr/>
        </p:nvSpPr>
        <p:spPr>
          <a:xfrm>
            <a:off x="4366220" y="6434383"/>
            <a:ext cx="2880320" cy="369332"/>
          </a:xfrm>
          <a:prstGeom prst="rect">
            <a:avLst/>
          </a:prstGeom>
          <a:noFill/>
        </p:spPr>
        <p:txBody>
          <a:bodyPr wrap="square" rtlCol="0">
            <a:spAutoFit/>
          </a:bodyPr>
          <a:lstStyle/>
          <a:p>
            <a:r>
              <a:rPr lang="en-IN" sz="1800" i="1" dirty="0"/>
              <a:t>User generated dataset</a:t>
            </a:r>
          </a:p>
        </p:txBody>
      </p:sp>
    </p:spTree>
    <p:extLst>
      <p:ext uri="{BB962C8B-B14F-4D97-AF65-F5344CB8AC3E}">
        <p14:creationId xmlns:p14="http://schemas.microsoft.com/office/powerpoint/2010/main" val="595645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9A68-25B8-0F55-4DF7-8DBA895CCFAE}"/>
              </a:ext>
            </a:extLst>
          </p:cNvPr>
          <p:cNvSpPr>
            <a:spLocks noGrp="1"/>
          </p:cNvSpPr>
          <p:nvPr>
            <p:ph type="title"/>
          </p:nvPr>
        </p:nvSpPr>
        <p:spPr>
          <a:xfrm>
            <a:off x="693812" y="-28719"/>
            <a:ext cx="10360501" cy="1223963"/>
          </a:xfrm>
        </p:spPr>
        <p:txBody>
          <a:bodyPr/>
          <a:lstStyle/>
          <a:p>
            <a:r>
              <a:rPr lang="en-US" b="1" dirty="0"/>
              <a:t>5)Training classifier for face recognition</a:t>
            </a:r>
            <a:endParaRPr lang="en-IN" dirty="0"/>
          </a:p>
        </p:txBody>
      </p:sp>
      <p:sp>
        <p:nvSpPr>
          <p:cNvPr id="3" name="Content Placeholder 2">
            <a:extLst>
              <a:ext uri="{FF2B5EF4-FFF2-40B4-BE49-F238E27FC236}">
                <a16:creationId xmlns:a16="http://schemas.microsoft.com/office/drawing/2014/main" id="{01287197-9B92-0C65-64BA-23F7627C3BCC}"/>
              </a:ext>
            </a:extLst>
          </p:cNvPr>
          <p:cNvSpPr>
            <a:spLocks noGrp="1"/>
          </p:cNvSpPr>
          <p:nvPr>
            <p:ph idx="1"/>
          </p:nvPr>
        </p:nvSpPr>
        <p:spPr>
          <a:xfrm>
            <a:off x="837828" y="1412776"/>
            <a:ext cx="6891753" cy="4462272"/>
          </a:xfrm>
        </p:spPr>
        <p:txBody>
          <a:bodyPr>
            <a:normAutofit lnSpcReduction="10000"/>
          </a:bodyPr>
          <a:lstStyle/>
          <a:p>
            <a:pPr marL="0" indent="0">
              <a:buNone/>
            </a:pPr>
            <a:r>
              <a:rPr lang="en-US" sz="1800" i="1" kern="100" dirty="0">
                <a:effectLst/>
                <a:latin typeface="Times New Roman" panose="02020603050405020304" pitchFamily="18" charset="0"/>
                <a:ea typeface="宋体" panose="02010600030101010101" pitchFamily="2" charset="-122"/>
              </a:rPr>
              <a:t> </a:t>
            </a:r>
            <a:r>
              <a:rPr lang="en-US" sz="2000" kern="100" dirty="0">
                <a:effectLst/>
                <a:ea typeface="宋体" panose="02010600030101010101" pitchFamily="2" charset="-122"/>
              </a:rPr>
              <a:t>In this phase of our computer vision project, we employed the Python Imaging Library (PIL) to import the images from our custom dataset. PIL, also known as the Python Imaging Library, equipped our Python interpreter with essential image editing capabilities, ensuring that our dataset was well-prepared for training and analysis. The heart of our project lay in training the classifier to recognize individuals within the dataset. We accomplished this task using a dedicated Python script, 'classifier.py.' This script was responsible for processing the imported images and generating a trained model file named '</a:t>
            </a:r>
            <a:r>
              <a:rPr lang="en-US" sz="2000" kern="100" dirty="0" err="1">
                <a:effectLst/>
                <a:ea typeface="宋体" panose="02010600030101010101" pitchFamily="2" charset="-122"/>
              </a:rPr>
              <a:t>classifier.yml</a:t>
            </a:r>
            <a:r>
              <a:rPr lang="en-US" sz="2000" kern="100" dirty="0">
                <a:effectLst/>
                <a:ea typeface="宋体" panose="02010600030101010101" pitchFamily="2" charset="-122"/>
              </a:rPr>
              <a:t>.' The classifier was configured to leverage the Local Binary Pattern Histogram (LBPH) Face Recognizer, a powerful technique that excels in facial recognition tasks. The resulting '</a:t>
            </a:r>
            <a:r>
              <a:rPr lang="en-US" sz="2000" kern="100" dirty="0" err="1">
                <a:effectLst/>
                <a:ea typeface="宋体" panose="02010600030101010101" pitchFamily="2" charset="-122"/>
              </a:rPr>
              <a:t>classifier.yml</a:t>
            </a:r>
            <a:r>
              <a:rPr lang="en-US" sz="2000" kern="100" dirty="0">
                <a:effectLst/>
                <a:ea typeface="宋体" panose="02010600030101010101" pitchFamily="2" charset="-122"/>
              </a:rPr>
              <a:t>' file encapsulated the knowledge acquired during the training process, enabling our computer vision system to identify and distinguish individuals based on facial features.</a:t>
            </a:r>
          </a:p>
          <a:p>
            <a:endParaRPr lang="en-IN" dirty="0"/>
          </a:p>
        </p:txBody>
      </p:sp>
      <p:pic>
        <p:nvPicPr>
          <p:cNvPr id="6" name="Picture 5">
            <a:extLst>
              <a:ext uri="{FF2B5EF4-FFF2-40B4-BE49-F238E27FC236}">
                <a16:creationId xmlns:a16="http://schemas.microsoft.com/office/drawing/2014/main" id="{8E180050-CBDA-5D7B-58DC-09A0F1C16D4D}"/>
              </a:ext>
            </a:extLst>
          </p:cNvPr>
          <p:cNvPicPr>
            <a:picLocks noChangeAspect="1"/>
          </p:cNvPicPr>
          <p:nvPr/>
        </p:nvPicPr>
        <p:blipFill>
          <a:blip r:embed="rId2"/>
          <a:stretch>
            <a:fillRect/>
          </a:stretch>
        </p:blipFill>
        <p:spPr>
          <a:xfrm>
            <a:off x="8772674" y="3429000"/>
            <a:ext cx="2578323" cy="2974454"/>
          </a:xfrm>
          <a:prstGeom prst="rect">
            <a:avLst/>
          </a:prstGeom>
        </p:spPr>
      </p:pic>
      <p:pic>
        <p:nvPicPr>
          <p:cNvPr id="7" name="Picture 6">
            <a:extLst>
              <a:ext uri="{FF2B5EF4-FFF2-40B4-BE49-F238E27FC236}">
                <a16:creationId xmlns:a16="http://schemas.microsoft.com/office/drawing/2014/main" id="{927745E9-0E6B-6381-0223-D5E191D2DDC3}"/>
              </a:ext>
            </a:extLst>
          </p:cNvPr>
          <p:cNvPicPr>
            <a:picLocks noChangeAspect="1"/>
          </p:cNvPicPr>
          <p:nvPr/>
        </p:nvPicPr>
        <p:blipFill>
          <a:blip r:embed="rId3"/>
          <a:stretch>
            <a:fillRect/>
          </a:stretch>
        </p:blipFill>
        <p:spPr>
          <a:xfrm>
            <a:off x="8772674" y="266609"/>
            <a:ext cx="2470520" cy="2808312"/>
          </a:xfrm>
          <a:prstGeom prst="rect">
            <a:avLst/>
          </a:prstGeom>
        </p:spPr>
      </p:pic>
      <p:sp>
        <p:nvSpPr>
          <p:cNvPr id="8" name="TextBox 7">
            <a:extLst>
              <a:ext uri="{FF2B5EF4-FFF2-40B4-BE49-F238E27FC236}">
                <a16:creationId xmlns:a16="http://schemas.microsoft.com/office/drawing/2014/main" id="{4BE024FE-144A-DCD0-1EC4-108440CE468C}"/>
              </a:ext>
            </a:extLst>
          </p:cNvPr>
          <p:cNvSpPr txBox="1"/>
          <p:nvPr/>
        </p:nvSpPr>
        <p:spPr>
          <a:xfrm>
            <a:off x="9503878" y="3074921"/>
            <a:ext cx="1008112" cy="338554"/>
          </a:xfrm>
          <a:prstGeom prst="rect">
            <a:avLst/>
          </a:prstGeom>
          <a:noFill/>
        </p:spPr>
        <p:txBody>
          <a:bodyPr wrap="square" rtlCol="0">
            <a:spAutoFit/>
          </a:bodyPr>
          <a:lstStyle/>
          <a:p>
            <a:r>
              <a:rPr lang="en-IN" sz="1600" i="1" dirty="0"/>
              <a:t>user_id-1</a:t>
            </a:r>
          </a:p>
        </p:txBody>
      </p:sp>
      <p:sp>
        <p:nvSpPr>
          <p:cNvPr id="9" name="TextBox 8">
            <a:extLst>
              <a:ext uri="{FF2B5EF4-FFF2-40B4-BE49-F238E27FC236}">
                <a16:creationId xmlns:a16="http://schemas.microsoft.com/office/drawing/2014/main" id="{F6C44797-DA4A-37D8-EFB0-9FD4DE8037CD}"/>
              </a:ext>
            </a:extLst>
          </p:cNvPr>
          <p:cNvSpPr txBox="1"/>
          <p:nvPr/>
        </p:nvSpPr>
        <p:spPr>
          <a:xfrm>
            <a:off x="9034064" y="6433208"/>
            <a:ext cx="1947740" cy="338554"/>
          </a:xfrm>
          <a:prstGeom prst="rect">
            <a:avLst/>
          </a:prstGeom>
          <a:noFill/>
        </p:spPr>
        <p:txBody>
          <a:bodyPr wrap="square" rtlCol="0">
            <a:spAutoFit/>
          </a:bodyPr>
          <a:lstStyle/>
          <a:p>
            <a:pPr algn="ctr"/>
            <a:r>
              <a:rPr lang="en-IN" sz="1600" i="1" dirty="0"/>
              <a:t>user_id-2</a:t>
            </a:r>
          </a:p>
        </p:txBody>
      </p:sp>
    </p:spTree>
    <p:extLst>
      <p:ext uri="{BB962C8B-B14F-4D97-AF65-F5344CB8AC3E}">
        <p14:creationId xmlns:p14="http://schemas.microsoft.com/office/powerpoint/2010/main" val="18827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DC6ED-2187-9672-5384-FE55884AC5C8}"/>
              </a:ext>
            </a:extLst>
          </p:cNvPr>
          <p:cNvSpPr>
            <a:spLocks noGrp="1"/>
          </p:cNvSpPr>
          <p:nvPr>
            <p:ph type="title"/>
          </p:nvPr>
        </p:nvSpPr>
        <p:spPr/>
        <p:txBody>
          <a:bodyPr/>
          <a:lstStyle/>
          <a:p>
            <a:r>
              <a:rPr lang="en-US" b="1" dirty="0"/>
              <a:t>6)Recognizing a person</a:t>
            </a:r>
            <a:endParaRPr lang="en-IN" dirty="0"/>
          </a:p>
        </p:txBody>
      </p:sp>
      <p:sp>
        <p:nvSpPr>
          <p:cNvPr id="3" name="Content Placeholder 2">
            <a:extLst>
              <a:ext uri="{FF2B5EF4-FFF2-40B4-BE49-F238E27FC236}">
                <a16:creationId xmlns:a16="http://schemas.microsoft.com/office/drawing/2014/main" id="{9F40CAF8-6288-AF9E-F8CF-9802392F04D9}"/>
              </a:ext>
            </a:extLst>
          </p:cNvPr>
          <p:cNvSpPr>
            <a:spLocks noGrp="1"/>
          </p:cNvSpPr>
          <p:nvPr>
            <p:ph idx="1"/>
          </p:nvPr>
        </p:nvSpPr>
        <p:spPr>
          <a:xfrm>
            <a:off x="1218883" y="1701797"/>
            <a:ext cx="4515489" cy="4319492"/>
          </a:xfrm>
        </p:spPr>
        <p:txBody>
          <a:bodyPr>
            <a:noAutofit/>
          </a:bodyPr>
          <a:lstStyle/>
          <a:p>
            <a:pPr marL="0" indent="0">
              <a:buNone/>
            </a:pPr>
            <a:r>
              <a:rPr lang="en-US" sz="2200" b="0" i="0" dirty="0">
                <a:solidFill>
                  <a:srgbClr val="D1D5DB"/>
                </a:solidFill>
                <a:effectLst/>
              </a:rPr>
              <a:t>In the project's concluding phase, we successfully deployed a facial recognition system capable of accurately identifying and authenticating users based on their unique facial features and associated user IDs. This advanced functionality not only bolstered security but also delivered tailored, personalized experiences to individuals interacting with our system. This practical application demonstrated the project's real-world effectiveness, highlighting its potential to enhance user-specific interactions.</a:t>
            </a:r>
            <a:endParaRPr lang="en-IN" sz="2200" dirty="0"/>
          </a:p>
        </p:txBody>
      </p:sp>
      <p:pic>
        <p:nvPicPr>
          <p:cNvPr id="4" name="Picture 3">
            <a:extLst>
              <a:ext uri="{FF2B5EF4-FFF2-40B4-BE49-F238E27FC236}">
                <a16:creationId xmlns:a16="http://schemas.microsoft.com/office/drawing/2014/main" id="{C5D0862D-3C01-B6A8-7778-E7A7901BA332}"/>
              </a:ext>
            </a:extLst>
          </p:cNvPr>
          <p:cNvPicPr>
            <a:picLocks noChangeAspect="1"/>
          </p:cNvPicPr>
          <p:nvPr/>
        </p:nvPicPr>
        <p:blipFill>
          <a:blip r:embed="rId2"/>
          <a:stretch>
            <a:fillRect/>
          </a:stretch>
        </p:blipFill>
        <p:spPr>
          <a:xfrm>
            <a:off x="9190756" y="3750607"/>
            <a:ext cx="2880049" cy="2299932"/>
          </a:xfrm>
          <a:prstGeom prst="rect">
            <a:avLst/>
          </a:prstGeom>
        </p:spPr>
      </p:pic>
      <p:pic>
        <p:nvPicPr>
          <p:cNvPr id="5" name="Picture 4">
            <a:extLst>
              <a:ext uri="{FF2B5EF4-FFF2-40B4-BE49-F238E27FC236}">
                <a16:creationId xmlns:a16="http://schemas.microsoft.com/office/drawing/2014/main" id="{0B93AA6E-73A1-56D5-9CC4-4C55554D3034}"/>
              </a:ext>
            </a:extLst>
          </p:cNvPr>
          <p:cNvPicPr>
            <a:picLocks noChangeAspect="1"/>
          </p:cNvPicPr>
          <p:nvPr/>
        </p:nvPicPr>
        <p:blipFill>
          <a:blip r:embed="rId3"/>
          <a:stretch>
            <a:fillRect/>
          </a:stretch>
        </p:blipFill>
        <p:spPr>
          <a:xfrm>
            <a:off x="5878388" y="3727266"/>
            <a:ext cx="3024336" cy="2400010"/>
          </a:xfrm>
          <a:prstGeom prst="rect">
            <a:avLst/>
          </a:prstGeom>
        </p:spPr>
      </p:pic>
      <p:sp>
        <p:nvSpPr>
          <p:cNvPr id="6" name="TextBox 5">
            <a:extLst>
              <a:ext uri="{FF2B5EF4-FFF2-40B4-BE49-F238E27FC236}">
                <a16:creationId xmlns:a16="http://schemas.microsoft.com/office/drawing/2014/main" id="{5477D1B9-B8A4-321B-9C69-BF1676AF3024}"/>
              </a:ext>
            </a:extLst>
          </p:cNvPr>
          <p:cNvSpPr txBox="1"/>
          <p:nvPr/>
        </p:nvSpPr>
        <p:spPr>
          <a:xfrm>
            <a:off x="7750596" y="2848290"/>
            <a:ext cx="4968552" cy="369332"/>
          </a:xfrm>
          <a:prstGeom prst="rect">
            <a:avLst/>
          </a:prstGeom>
          <a:noFill/>
        </p:spPr>
        <p:txBody>
          <a:bodyPr wrap="square" rtlCol="0">
            <a:spAutoFit/>
          </a:bodyPr>
          <a:lstStyle/>
          <a:p>
            <a:r>
              <a:rPr lang="en-IN" sz="1800" i="1" dirty="0"/>
              <a:t>Multiple user face recognition </a:t>
            </a:r>
          </a:p>
        </p:txBody>
      </p:sp>
      <p:pic>
        <p:nvPicPr>
          <p:cNvPr id="8" name="Picture 7">
            <a:extLst>
              <a:ext uri="{FF2B5EF4-FFF2-40B4-BE49-F238E27FC236}">
                <a16:creationId xmlns:a16="http://schemas.microsoft.com/office/drawing/2014/main" id="{40E56F8D-BD94-CCB4-4D17-53996E62D57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41528" y="59160"/>
            <a:ext cx="3498455" cy="2793776"/>
          </a:xfrm>
          <a:prstGeom prst="rect">
            <a:avLst/>
          </a:prstGeom>
        </p:spPr>
      </p:pic>
    </p:spTree>
    <p:extLst>
      <p:ext uri="{BB962C8B-B14F-4D97-AF65-F5344CB8AC3E}">
        <p14:creationId xmlns:p14="http://schemas.microsoft.com/office/powerpoint/2010/main" val="2086898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05C18-05C8-4B98-889B-F393466AB270}"/>
              </a:ext>
            </a:extLst>
          </p:cNvPr>
          <p:cNvSpPr>
            <a:spLocks noGrp="1"/>
          </p:cNvSpPr>
          <p:nvPr>
            <p:ph type="title"/>
          </p:nvPr>
        </p:nvSpPr>
        <p:spPr/>
        <p:txBody>
          <a:bodyPr>
            <a:normAutofit/>
          </a:bodyPr>
          <a:lstStyle/>
          <a:p>
            <a:r>
              <a:rPr lang="en-IN" sz="4000" b="1" dirty="0"/>
              <a:t>Results and Discussion</a:t>
            </a:r>
          </a:p>
        </p:txBody>
      </p:sp>
      <p:sp>
        <p:nvSpPr>
          <p:cNvPr id="3" name="Content Placeholder 2">
            <a:extLst>
              <a:ext uri="{FF2B5EF4-FFF2-40B4-BE49-F238E27FC236}">
                <a16:creationId xmlns:a16="http://schemas.microsoft.com/office/drawing/2014/main" id="{19862346-5F09-B372-98FD-C04C55910DCA}"/>
              </a:ext>
            </a:extLst>
          </p:cNvPr>
          <p:cNvSpPr>
            <a:spLocks noGrp="1"/>
          </p:cNvSpPr>
          <p:nvPr>
            <p:ph idx="1"/>
          </p:nvPr>
        </p:nvSpPr>
        <p:spPr/>
        <p:txBody>
          <a:bodyPr>
            <a:normAutofit lnSpcReduction="10000"/>
          </a:bodyPr>
          <a:lstStyle/>
          <a:p>
            <a:pPr marL="0" indent="0" algn="l">
              <a:buNone/>
            </a:pPr>
            <a:r>
              <a:rPr lang="en-US" b="0" i="0" dirty="0">
                <a:solidFill>
                  <a:srgbClr val="D1D5DB"/>
                </a:solidFill>
                <a:effectLst/>
              </a:rPr>
              <a:t>In our experimental setup, the facial recognition system excelled. Haar Cascade Classifiers effectively detected facial features in the live video stream, while the Local Binary Pattern Histogram (LBPH) Face Recognizer ensured precise person recognition. With a dataset of around 500 diverse user images, our system achieved robust training and high recognition accuracy. Real-time webcam interaction showcased its adaptability to dynamic scenarios.</a:t>
            </a:r>
          </a:p>
          <a:p>
            <a:pPr marL="0" indent="0" algn="l">
              <a:buNone/>
            </a:pPr>
            <a:r>
              <a:rPr lang="en-US" b="0" i="0" dirty="0">
                <a:solidFill>
                  <a:srgbClr val="D1D5DB"/>
                </a:solidFill>
                <a:effectLst/>
              </a:rPr>
              <a:t>The successful implementation of Haar Cascade Classifiers and LBPH underscored our approach's effectiveness. Automated dataset generation and organization streamlined training, making it adaptable. However, real-world challenges like lighting variations and user pose must be considered.</a:t>
            </a:r>
          </a:p>
          <a:p>
            <a:endParaRPr lang="en-IN" dirty="0"/>
          </a:p>
        </p:txBody>
      </p:sp>
    </p:spTree>
    <p:extLst>
      <p:ext uri="{BB962C8B-B14F-4D97-AF65-F5344CB8AC3E}">
        <p14:creationId xmlns:p14="http://schemas.microsoft.com/office/powerpoint/2010/main" val="2688770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315C3-E05B-F288-E4B3-EA610DED5D69}"/>
              </a:ext>
            </a:extLst>
          </p:cNvPr>
          <p:cNvSpPr>
            <a:spLocks noGrp="1"/>
          </p:cNvSpPr>
          <p:nvPr>
            <p:ph type="title"/>
          </p:nvPr>
        </p:nvSpPr>
        <p:spPr>
          <a:xfrm>
            <a:off x="1218883" y="274637"/>
            <a:ext cx="10360501" cy="1223963"/>
          </a:xfrm>
        </p:spPr>
        <p:txBody>
          <a:bodyPr anchor="b">
            <a:normAutofit/>
          </a:bodyPr>
          <a:lstStyle/>
          <a:p>
            <a:r>
              <a:rPr lang="en-IN" b="1"/>
              <a:t>Conclusion</a:t>
            </a:r>
          </a:p>
        </p:txBody>
      </p:sp>
      <p:sp>
        <p:nvSpPr>
          <p:cNvPr id="3" name="Content Placeholder 2">
            <a:extLst>
              <a:ext uri="{FF2B5EF4-FFF2-40B4-BE49-F238E27FC236}">
                <a16:creationId xmlns:a16="http://schemas.microsoft.com/office/drawing/2014/main" id="{B3D4590A-F326-0D76-B38A-EA28246F3E7B}"/>
              </a:ext>
            </a:extLst>
          </p:cNvPr>
          <p:cNvSpPr>
            <a:spLocks noGrp="1"/>
          </p:cNvSpPr>
          <p:nvPr>
            <p:ph sz="half" idx="1"/>
          </p:nvPr>
        </p:nvSpPr>
        <p:spPr>
          <a:xfrm>
            <a:off x="1218883" y="1706880"/>
            <a:ext cx="5078677" cy="4465320"/>
          </a:xfrm>
        </p:spPr>
        <p:txBody>
          <a:bodyPr>
            <a:normAutofit/>
          </a:bodyPr>
          <a:lstStyle/>
          <a:p>
            <a:pPr marL="0" indent="0">
              <a:buNone/>
            </a:pPr>
            <a:r>
              <a:rPr lang="en-US" sz="2400" b="0" i="0">
                <a:effectLst/>
              </a:rPr>
              <a:t>Our facial recognition system, rooted in Haar Cascade Classifiers and the LBPH Face Recognizer, holds significant promise for real-world applications. It boasts high accuracy in individual recognition based on facial features, making it suitable for security, access control, and personalized user experiences. The automated dataset generation and user-specific data directory organization enhance its adaptability.</a:t>
            </a:r>
            <a:endParaRPr lang="en-IN" sz="2400"/>
          </a:p>
        </p:txBody>
      </p:sp>
      <p:pic>
        <p:nvPicPr>
          <p:cNvPr id="9220" name="Picture 4" descr="What is facial recognition - and how sinister is it? | Biometrics | The  Guardian">
            <a:extLst>
              <a:ext uri="{FF2B5EF4-FFF2-40B4-BE49-F238E27FC236}">
                <a16:creationId xmlns:a16="http://schemas.microsoft.com/office/drawing/2014/main" id="{9E16C9F0-36D8-47FC-6643-CB6DA51FCDA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00707" y="2415937"/>
            <a:ext cx="5078677" cy="3047206"/>
          </a:xfrm>
          <a:prstGeom prst="rect">
            <a:avLst/>
          </a:prstGeom>
          <a:solidFill>
            <a:srgbClr val="FFFFFF"/>
          </a:solidFill>
        </p:spPr>
      </p:pic>
    </p:spTree>
    <p:extLst>
      <p:ext uri="{BB962C8B-B14F-4D97-AF65-F5344CB8AC3E}">
        <p14:creationId xmlns:p14="http://schemas.microsoft.com/office/powerpoint/2010/main" val="4270863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D7062-2B52-732E-5652-040F81E10A6D}"/>
              </a:ext>
            </a:extLst>
          </p:cNvPr>
          <p:cNvSpPr>
            <a:spLocks noGrp="1"/>
          </p:cNvSpPr>
          <p:nvPr>
            <p:ph type="title"/>
          </p:nvPr>
        </p:nvSpPr>
        <p:spPr/>
        <p:txBody>
          <a:bodyPr>
            <a:normAutofit/>
          </a:bodyPr>
          <a:lstStyle/>
          <a:p>
            <a:r>
              <a:rPr lang="en-IN" sz="4000" b="1" dirty="0"/>
              <a:t>Future work</a:t>
            </a:r>
          </a:p>
        </p:txBody>
      </p:sp>
      <p:sp>
        <p:nvSpPr>
          <p:cNvPr id="3" name="Content Placeholder 2">
            <a:extLst>
              <a:ext uri="{FF2B5EF4-FFF2-40B4-BE49-F238E27FC236}">
                <a16:creationId xmlns:a16="http://schemas.microsoft.com/office/drawing/2014/main" id="{77D93625-42A7-D40E-9CBC-B2C4310A2034}"/>
              </a:ext>
            </a:extLst>
          </p:cNvPr>
          <p:cNvSpPr>
            <a:spLocks noGrp="1"/>
          </p:cNvSpPr>
          <p:nvPr>
            <p:ph idx="1"/>
          </p:nvPr>
        </p:nvSpPr>
        <p:spPr/>
        <p:txBody>
          <a:bodyPr/>
          <a:lstStyle/>
          <a:p>
            <a:pPr algn="l">
              <a:buFont typeface="Arial" panose="020B0604020202020204" pitchFamily="34" charset="0"/>
              <a:buChar char="•"/>
            </a:pPr>
            <a:r>
              <a:rPr lang="en-US" b="0" i="0" dirty="0">
                <a:solidFill>
                  <a:srgbClr val="D1D5DB"/>
                </a:solidFill>
                <a:effectLst/>
                <a:latin typeface="Söhne"/>
              </a:rPr>
              <a:t>Advance AI and deep learning for more robust and accurate face detection, especially in challenging conditions.</a:t>
            </a:r>
          </a:p>
          <a:p>
            <a:pPr algn="l">
              <a:buFont typeface="Arial" panose="020B0604020202020204" pitchFamily="34" charset="0"/>
              <a:buChar char="•"/>
            </a:pPr>
            <a:r>
              <a:rPr lang="en-US" b="0" i="0" dirty="0">
                <a:solidFill>
                  <a:srgbClr val="D1D5DB"/>
                </a:solidFill>
                <a:effectLst/>
                <a:latin typeface="Söhne"/>
              </a:rPr>
              <a:t>Explore face recognition from non-visible spectra (e.g., thermal or infrared) for enhanced security.</a:t>
            </a:r>
          </a:p>
          <a:p>
            <a:pPr algn="l">
              <a:buFont typeface="Arial" panose="020B0604020202020204" pitchFamily="34" charset="0"/>
              <a:buChar char="•"/>
            </a:pPr>
            <a:r>
              <a:rPr lang="en-US" b="0" i="0" dirty="0">
                <a:solidFill>
                  <a:srgbClr val="D1D5DB"/>
                </a:solidFill>
                <a:effectLst/>
                <a:latin typeface="Söhne"/>
              </a:rPr>
              <a:t>Research explainable AI and fairness in face recognition to address privacy and bias concerns.</a:t>
            </a:r>
          </a:p>
          <a:p>
            <a:pPr algn="l">
              <a:buFont typeface="Arial" panose="020B0604020202020204" pitchFamily="34" charset="0"/>
              <a:buChar char="•"/>
            </a:pPr>
            <a:r>
              <a:rPr lang="en-US" b="0" i="0" dirty="0">
                <a:solidFill>
                  <a:srgbClr val="D1D5DB"/>
                </a:solidFill>
                <a:effectLst/>
                <a:latin typeface="Söhne"/>
              </a:rPr>
              <a:t>Investigate cross-modal face recognition using multiple sensors for comprehensive recognition</a:t>
            </a:r>
          </a:p>
          <a:p>
            <a:pPr marL="0" indent="0">
              <a:buNone/>
            </a:pPr>
            <a:endParaRPr lang="en-IN" dirty="0"/>
          </a:p>
        </p:txBody>
      </p:sp>
    </p:spTree>
    <p:extLst>
      <p:ext uri="{BB962C8B-B14F-4D97-AF65-F5344CB8AC3E}">
        <p14:creationId xmlns:p14="http://schemas.microsoft.com/office/powerpoint/2010/main" val="970658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F539C-2A62-784E-FD39-0D9825D08D10}"/>
              </a:ext>
            </a:extLst>
          </p:cNvPr>
          <p:cNvSpPr>
            <a:spLocks noGrp="1"/>
          </p:cNvSpPr>
          <p:nvPr>
            <p:ph type="title"/>
          </p:nvPr>
        </p:nvSpPr>
        <p:spPr>
          <a:xfrm>
            <a:off x="1218883" y="274637"/>
            <a:ext cx="10360501" cy="1223963"/>
          </a:xfrm>
        </p:spPr>
        <p:txBody>
          <a:bodyPr anchor="b">
            <a:normAutofit/>
          </a:bodyPr>
          <a:lstStyle/>
          <a:p>
            <a:r>
              <a:rPr lang="en-IN" b="1"/>
              <a:t>Applications</a:t>
            </a:r>
          </a:p>
        </p:txBody>
      </p:sp>
      <p:sp>
        <p:nvSpPr>
          <p:cNvPr id="3" name="Content Placeholder 2">
            <a:extLst>
              <a:ext uri="{FF2B5EF4-FFF2-40B4-BE49-F238E27FC236}">
                <a16:creationId xmlns:a16="http://schemas.microsoft.com/office/drawing/2014/main" id="{9A8DD56C-3660-8DBE-CBFB-DB395799F039}"/>
              </a:ext>
            </a:extLst>
          </p:cNvPr>
          <p:cNvSpPr>
            <a:spLocks noGrp="1"/>
          </p:cNvSpPr>
          <p:nvPr>
            <p:ph sz="half" idx="1"/>
          </p:nvPr>
        </p:nvSpPr>
        <p:spPr>
          <a:xfrm>
            <a:off x="1218883" y="1706880"/>
            <a:ext cx="5078677" cy="4465320"/>
          </a:xfrm>
        </p:spPr>
        <p:txBody>
          <a:bodyPr>
            <a:normAutofit/>
          </a:bodyPr>
          <a:lstStyle/>
          <a:p>
            <a:pPr marL="0" indent="0">
              <a:buNone/>
            </a:pPr>
            <a:r>
              <a:rPr lang="en-US" sz="2000" b="0" i="0">
                <a:effectLst/>
              </a:rPr>
              <a:t>Our facial recognition system has broad applications such as:</a:t>
            </a:r>
          </a:p>
          <a:p>
            <a:pPr>
              <a:buFont typeface="Arial" panose="020B0604020202020204" pitchFamily="34" charset="0"/>
              <a:buChar char="•"/>
            </a:pPr>
            <a:r>
              <a:rPr lang="en-US" sz="2000" b="1" i="0">
                <a:effectLst/>
              </a:rPr>
              <a:t>Security and Attendance</a:t>
            </a:r>
            <a:r>
              <a:rPr lang="en-US" sz="2000" b="0" i="0">
                <a:effectLst/>
              </a:rPr>
              <a:t>: Access control and identity verification.</a:t>
            </a:r>
          </a:p>
          <a:p>
            <a:pPr>
              <a:buFont typeface="Arial" panose="020B0604020202020204" pitchFamily="34" charset="0"/>
              <a:buChar char="•"/>
            </a:pPr>
            <a:r>
              <a:rPr lang="en-US" sz="2000" b="1" i="0">
                <a:effectLst/>
              </a:rPr>
              <a:t>Personalized Experiences</a:t>
            </a:r>
            <a:r>
              <a:rPr lang="en-US" sz="2000" b="0" i="0">
                <a:effectLst/>
              </a:rPr>
              <a:t>: Tailored user interactions in smart systems.</a:t>
            </a:r>
          </a:p>
          <a:p>
            <a:pPr>
              <a:buFont typeface="Arial" panose="020B0604020202020204" pitchFamily="34" charset="0"/>
              <a:buChar char="•"/>
            </a:pPr>
            <a:r>
              <a:rPr lang="en-US" sz="2000" b="1" i="0">
                <a:effectLst/>
              </a:rPr>
              <a:t>Healthcare</a:t>
            </a:r>
            <a:r>
              <a:rPr lang="en-US" sz="2000" b="0" i="0">
                <a:effectLst/>
              </a:rPr>
              <a:t>: Patient identification and monitoring.</a:t>
            </a:r>
          </a:p>
          <a:p>
            <a:pPr>
              <a:buFont typeface="Arial" panose="020B0604020202020204" pitchFamily="34" charset="0"/>
              <a:buChar char="•"/>
            </a:pPr>
            <a:r>
              <a:rPr lang="en-US" sz="2000" b="1" i="0">
                <a:effectLst/>
              </a:rPr>
              <a:t>Retail</a:t>
            </a:r>
            <a:r>
              <a:rPr lang="en-US" sz="2000" b="0" i="0">
                <a:effectLst/>
              </a:rPr>
              <a:t>: Customer recognition for improved service.</a:t>
            </a:r>
          </a:p>
          <a:p>
            <a:pPr>
              <a:buFont typeface="Arial" panose="020B0604020202020204" pitchFamily="34" charset="0"/>
              <a:buChar char="•"/>
            </a:pPr>
            <a:r>
              <a:rPr lang="en-US" sz="2000" b="1" i="0">
                <a:effectLst/>
              </a:rPr>
              <a:t>Entertainment</a:t>
            </a:r>
            <a:r>
              <a:rPr lang="en-US" sz="2000" b="0" i="0">
                <a:effectLst/>
              </a:rPr>
              <a:t>: Enhanced gaming and virtual experiences.</a:t>
            </a:r>
          </a:p>
          <a:p>
            <a:endParaRPr lang="en-IN" sz="2000"/>
          </a:p>
        </p:txBody>
      </p:sp>
      <p:pic>
        <p:nvPicPr>
          <p:cNvPr id="5" name="Picture 4">
            <a:extLst>
              <a:ext uri="{FF2B5EF4-FFF2-40B4-BE49-F238E27FC236}">
                <a16:creationId xmlns:a16="http://schemas.microsoft.com/office/drawing/2014/main" id="{9198BE85-FBF1-9E4D-D0DB-78B8A01E327C}"/>
              </a:ext>
            </a:extLst>
          </p:cNvPr>
          <p:cNvPicPr>
            <a:picLocks noChangeAspect="1"/>
          </p:cNvPicPr>
          <p:nvPr/>
        </p:nvPicPr>
        <p:blipFill rotWithShape="1">
          <a:blip r:embed="rId2"/>
          <a:srcRect l="10623" r="13458"/>
          <a:stretch/>
        </p:blipFill>
        <p:spPr>
          <a:xfrm>
            <a:off x="6500707" y="1706880"/>
            <a:ext cx="5078677" cy="4465320"/>
          </a:xfrm>
          <a:prstGeom prst="rect">
            <a:avLst/>
          </a:prstGeom>
          <a:noFill/>
        </p:spPr>
      </p:pic>
    </p:spTree>
    <p:extLst>
      <p:ext uri="{BB962C8B-B14F-4D97-AF65-F5344CB8AC3E}">
        <p14:creationId xmlns:p14="http://schemas.microsoft.com/office/powerpoint/2010/main" val="390656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5400" b="1" dirty="0">
                <a:latin typeface="+mn-lt"/>
              </a:rPr>
              <a:t>Abstract</a:t>
            </a:r>
          </a:p>
        </p:txBody>
      </p:sp>
      <p:sp>
        <p:nvSpPr>
          <p:cNvPr id="14" name="Content Placeholder 13"/>
          <p:cNvSpPr>
            <a:spLocks noGrp="1"/>
          </p:cNvSpPr>
          <p:nvPr>
            <p:ph idx="1"/>
          </p:nvPr>
        </p:nvSpPr>
        <p:spPr>
          <a:xfrm>
            <a:off x="693812" y="1628800"/>
            <a:ext cx="10360501" cy="4462272"/>
          </a:xfrm>
        </p:spPr>
        <p:txBody>
          <a:bodyPr>
            <a:normAutofit fontScale="85000" lnSpcReduction="20000"/>
          </a:bodyPr>
          <a:lstStyle/>
          <a:p>
            <a:pPr algn="l"/>
            <a:r>
              <a:rPr lang="en-US" b="0" i="0" dirty="0">
                <a:solidFill>
                  <a:srgbClr val="D1D5DB"/>
                </a:solidFill>
                <a:effectLst/>
                <a:latin typeface="Söhne"/>
              </a:rPr>
              <a:t>Face detection and recognition plays a crucial role in computer vision and artificial intelligence. This project explores the fascinating field of enabling computers to identify and recognize faces in images or videos, achieved through the power of deep learning and neural networks. Our journey begins with an overview of the historical progression in face detection and recognition, from traditional techniques to the effectiveness of convolutional neural networks (CNNs). We also address challenges these systems encounter, such as variations in lighting and facial angles. </a:t>
            </a:r>
          </a:p>
          <a:p>
            <a:pPr algn="l"/>
            <a:r>
              <a:rPr lang="en-US" b="0" i="0" dirty="0">
                <a:solidFill>
                  <a:srgbClr val="D1D5DB"/>
                </a:solidFill>
                <a:effectLst/>
                <a:latin typeface="Söhne"/>
              </a:rPr>
              <a:t>Moreover, we explore the extensive applications of face detection and recognition, which range from enhancing security measures to creating more interactive and personalized experiences. Additionally, we delve into the promising future trends in this field, including efforts to improve accuracy with reduced training data and ensuring that these systems can provide explanations for their decisions, promoting transparency and trust in their operation.</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45096" y="165261"/>
            <a:ext cx="8429677" cy="1041080"/>
          </a:xfrm>
        </p:spPr>
        <p:txBody>
          <a:bodyPr/>
          <a:lstStyle/>
          <a:p>
            <a:r>
              <a:rPr lang="en-US" b="1" dirty="0">
                <a:latin typeface="+mn-lt"/>
              </a:rPr>
              <a:t>Introduction</a:t>
            </a:r>
          </a:p>
        </p:txBody>
      </p:sp>
      <p:sp>
        <p:nvSpPr>
          <p:cNvPr id="9" name="Text Placeholder 8">
            <a:extLst>
              <a:ext uri="{FF2B5EF4-FFF2-40B4-BE49-F238E27FC236}">
                <a16:creationId xmlns:a16="http://schemas.microsoft.com/office/drawing/2014/main" id="{69159222-6DF0-194D-1C27-1FC3AB173087}"/>
              </a:ext>
            </a:extLst>
          </p:cNvPr>
          <p:cNvSpPr>
            <a:spLocks noGrp="1"/>
          </p:cNvSpPr>
          <p:nvPr>
            <p:ph type="body" idx="1"/>
          </p:nvPr>
        </p:nvSpPr>
        <p:spPr>
          <a:xfrm>
            <a:off x="837828" y="1268760"/>
            <a:ext cx="8928992" cy="4742939"/>
          </a:xfrm>
        </p:spPr>
        <p:txBody>
          <a:bodyPr>
            <a:normAutofit fontScale="70000" lnSpcReduction="20000"/>
          </a:bodyPr>
          <a:lstStyle/>
          <a:p>
            <a:pPr marL="457200" indent="-457200" algn="l">
              <a:buFont typeface="Arial" panose="020B0604020202020204" pitchFamily="34" charset="0"/>
              <a:buChar char="•"/>
            </a:pPr>
            <a:r>
              <a:rPr lang="en-US" cap="none" dirty="0">
                <a:solidFill>
                  <a:schemeClr val="tx1"/>
                </a:solidFill>
                <a:latin typeface="+mj-lt"/>
              </a:rPr>
              <a:t>In our increasingly digital world, the ability to interact with faces in images and videos has become essential. Face detection and recognition, pivotal within computer vision and artificial intelligence, offer a wealth of applications, from enhancing security to personalizing technology experiences.</a:t>
            </a:r>
          </a:p>
          <a:p>
            <a:pPr marL="457200" indent="-457200" algn="l">
              <a:buFont typeface="Arial" panose="020B0604020202020204" pitchFamily="34" charset="0"/>
              <a:buChar char="•"/>
            </a:pPr>
            <a:endParaRPr lang="en-US" cap="none" dirty="0">
              <a:solidFill>
                <a:schemeClr val="tx1"/>
              </a:solidFill>
              <a:latin typeface="+mj-lt"/>
            </a:endParaRPr>
          </a:p>
          <a:p>
            <a:pPr marL="457200" indent="-457200" algn="l">
              <a:buFont typeface="Arial" panose="020B0604020202020204" pitchFamily="34" charset="0"/>
              <a:buChar char="•"/>
            </a:pPr>
            <a:r>
              <a:rPr lang="en-US" cap="none" dirty="0">
                <a:solidFill>
                  <a:schemeClr val="tx1"/>
                </a:solidFill>
                <a:latin typeface="+mj-lt"/>
              </a:rPr>
              <a:t>This project takes you on a journey through the captivating realm of face detection and recognition. We'll explore key aspects like face detection in images, identifying facial features, real-time video interaction using webcams, the role of training data, and person identification based on facial features.</a:t>
            </a:r>
          </a:p>
          <a:p>
            <a:pPr marL="457200" indent="-457200" algn="l">
              <a:buFont typeface="Arial" panose="020B0604020202020204" pitchFamily="34" charset="0"/>
              <a:buChar char="•"/>
            </a:pPr>
            <a:endParaRPr lang="en-US" cap="none" dirty="0">
              <a:solidFill>
                <a:schemeClr val="tx1"/>
              </a:solidFill>
              <a:latin typeface="+mj-lt"/>
            </a:endParaRPr>
          </a:p>
          <a:p>
            <a:pPr marL="457200" indent="-457200" algn="l">
              <a:buFont typeface="Arial" panose="020B0604020202020204" pitchFamily="34" charset="0"/>
              <a:buChar char="•"/>
            </a:pPr>
            <a:r>
              <a:rPr lang="en-US" cap="none" dirty="0">
                <a:solidFill>
                  <a:schemeClr val="tx1"/>
                </a:solidFill>
                <a:latin typeface="+mj-lt"/>
              </a:rPr>
              <a:t>By the project's end, you'll have a deep understanding of the underlying technology and the ability to create your face detection and recognition system. Whether your goal is to bolster security, build intelligent applications, or simply have fun with technology, this project equips you with the necessary skills. Join us in this exciting exploration of the world of faces and the magic it brings to technology.</a:t>
            </a:r>
          </a:p>
          <a:p>
            <a:endParaRPr lang="en-IN" dirty="0"/>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0B09-9F8C-3204-43A1-ADBF4CFC50A7}"/>
              </a:ext>
            </a:extLst>
          </p:cNvPr>
          <p:cNvSpPr>
            <a:spLocks noGrp="1"/>
          </p:cNvSpPr>
          <p:nvPr>
            <p:ph type="title"/>
          </p:nvPr>
        </p:nvSpPr>
        <p:spPr>
          <a:xfrm>
            <a:off x="1197868" y="116633"/>
            <a:ext cx="7560840" cy="1008112"/>
          </a:xfrm>
        </p:spPr>
        <p:txBody>
          <a:bodyPr/>
          <a:lstStyle/>
          <a:p>
            <a:r>
              <a:rPr lang="en-IN" b="1" dirty="0"/>
              <a:t>Face detection</a:t>
            </a:r>
          </a:p>
        </p:txBody>
      </p:sp>
      <p:sp>
        <p:nvSpPr>
          <p:cNvPr id="10" name="Rectangle 1">
            <a:extLst>
              <a:ext uri="{FF2B5EF4-FFF2-40B4-BE49-F238E27FC236}">
                <a16:creationId xmlns:a16="http://schemas.microsoft.com/office/drawing/2014/main" id="{75272E4F-95DB-55FC-6D4E-C4535379A4E0}"/>
              </a:ext>
            </a:extLst>
          </p:cNvPr>
          <p:cNvSpPr>
            <a:spLocks noChangeArrowheads="1"/>
          </p:cNvSpPr>
          <p:nvPr/>
        </p:nvSpPr>
        <p:spPr bwMode="auto">
          <a:xfrm>
            <a:off x="909836" y="1365252"/>
            <a:ext cx="10990957" cy="2031325"/>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FFFF"/>
                </a:solidFill>
                <a:effectLst/>
                <a:latin typeface="Söhne"/>
              </a:rPr>
              <a:t>To initiate our project, a crucial initial step was gaining the ability to access and analyze a live webcam video stream. This foundational capability was essential for the operation of our facial recognition system. With this live video input, we could actively engage with real-time visual data, ensuring that our approach was not limited to static images but adaptable to dynamic scenarios. This dynamic source enabled real-time execution of our face detection and recognition processes, setting the stage for subsequent phases of our computer vision project. The capability to access the live webcam video stream played a pivotal role in bringing our facial recognition system to life and making it applicable to a wide range of interactive and real-world applications.</a:t>
            </a:r>
          </a:p>
        </p:txBody>
      </p:sp>
      <p:sp>
        <p:nvSpPr>
          <p:cNvPr id="11" name="AutoShape 3">
            <a:extLst>
              <a:ext uri="{FF2B5EF4-FFF2-40B4-BE49-F238E27FC236}">
                <a16:creationId xmlns:a16="http://schemas.microsoft.com/office/drawing/2014/main" id="{B3D665A0-C4E9-9908-5E47-A534BCE698C9}"/>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2" name="AutoShape 5">
            <a:extLst>
              <a:ext uri="{FF2B5EF4-FFF2-40B4-BE49-F238E27FC236}">
                <a16:creationId xmlns:a16="http://schemas.microsoft.com/office/drawing/2014/main" id="{9DFEB90F-36BD-247A-C526-FE0A112E5358}"/>
              </a:ext>
            </a:extLst>
          </p:cNvPr>
          <p:cNvSpPr>
            <a:spLocks noChangeAspect="1" noChangeArrowheads="1"/>
          </p:cNvSpPr>
          <p:nvPr/>
        </p:nvSpPr>
        <p:spPr bwMode="auto">
          <a:xfrm>
            <a:off x="3718148" y="3428999"/>
            <a:ext cx="2681065" cy="26810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5" name="Picture 14">
            <a:extLst>
              <a:ext uri="{FF2B5EF4-FFF2-40B4-BE49-F238E27FC236}">
                <a16:creationId xmlns:a16="http://schemas.microsoft.com/office/drawing/2014/main" id="{D446FFBF-E888-0059-0B50-53CCB5304FDB}"/>
              </a:ext>
            </a:extLst>
          </p:cNvPr>
          <p:cNvPicPr>
            <a:picLocks noChangeAspect="1"/>
          </p:cNvPicPr>
          <p:nvPr/>
        </p:nvPicPr>
        <p:blipFill>
          <a:blip r:embed="rId2"/>
          <a:stretch>
            <a:fillRect/>
          </a:stretch>
        </p:blipFill>
        <p:spPr>
          <a:xfrm>
            <a:off x="3247120" y="3637084"/>
            <a:ext cx="5389786" cy="2983486"/>
          </a:xfrm>
          <a:prstGeom prst="rect">
            <a:avLst/>
          </a:prstGeom>
        </p:spPr>
      </p:pic>
    </p:spTree>
    <p:extLst>
      <p:ext uri="{BB962C8B-B14F-4D97-AF65-F5344CB8AC3E}">
        <p14:creationId xmlns:p14="http://schemas.microsoft.com/office/powerpoint/2010/main" val="2118726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29F6A-8B08-86A6-D724-F9E3366355BD}"/>
              </a:ext>
            </a:extLst>
          </p:cNvPr>
          <p:cNvSpPr>
            <a:spLocks noGrp="1"/>
          </p:cNvSpPr>
          <p:nvPr>
            <p:ph type="title"/>
          </p:nvPr>
        </p:nvSpPr>
        <p:spPr>
          <a:xfrm>
            <a:off x="1218883" y="274637"/>
            <a:ext cx="10360501" cy="1223963"/>
          </a:xfrm>
        </p:spPr>
        <p:txBody>
          <a:bodyPr vert="horz" lIns="121899" tIns="60949" rIns="121899" bIns="60949" rtlCol="0" anchor="b">
            <a:normAutofit/>
          </a:bodyPr>
          <a:lstStyle/>
          <a:p>
            <a:r>
              <a:rPr lang="en-IN" sz="4000" b="1" dirty="0"/>
              <a:t>Detecting face, nose, eyes and mouth</a:t>
            </a:r>
          </a:p>
        </p:txBody>
      </p:sp>
      <p:sp>
        <p:nvSpPr>
          <p:cNvPr id="7" name="TextBox 6">
            <a:extLst>
              <a:ext uri="{FF2B5EF4-FFF2-40B4-BE49-F238E27FC236}">
                <a16:creationId xmlns:a16="http://schemas.microsoft.com/office/drawing/2014/main" id="{F3D75094-20B8-A7BF-AF7C-18EE16DCDE18}"/>
              </a:ext>
            </a:extLst>
          </p:cNvPr>
          <p:cNvSpPr txBox="1"/>
          <p:nvPr/>
        </p:nvSpPr>
        <p:spPr>
          <a:xfrm>
            <a:off x="1218883" y="1706880"/>
            <a:ext cx="5078677" cy="4465320"/>
          </a:xfrm>
          <a:prstGeom prst="rect">
            <a:avLst/>
          </a:prstGeom>
        </p:spPr>
        <p:txBody>
          <a:bodyPr vert="horz" lIns="121899" tIns="60949" rIns="121899" bIns="60949" rtlCol="0">
            <a:normAutofit/>
          </a:bodyPr>
          <a:lstStyle/>
          <a:p>
            <a:pPr>
              <a:lnSpc>
                <a:spcPct val="90000"/>
              </a:lnSpc>
              <a:spcAft>
                <a:spcPts val="600"/>
              </a:spcAft>
              <a:buClr>
                <a:schemeClr val="accent1"/>
              </a:buClr>
              <a:buFont typeface="Arial" pitchFamily="34" charset="0"/>
              <a:buChar char="•"/>
            </a:pPr>
            <a:r>
              <a:rPr lang="en-US" b="0" i="0">
                <a:effectLst/>
              </a:rPr>
              <a:t>After face detection, the next step often involves identifying specific facial features, like eyes, nose, and mouth. This enhances the robustness of face recognition systems.</a:t>
            </a:r>
          </a:p>
          <a:p>
            <a:pPr>
              <a:lnSpc>
                <a:spcPct val="90000"/>
              </a:lnSpc>
              <a:spcAft>
                <a:spcPts val="600"/>
              </a:spcAft>
              <a:buClr>
                <a:schemeClr val="accent1"/>
              </a:buClr>
              <a:buFont typeface="Arial" pitchFamily="34" charset="0"/>
              <a:buChar char="•"/>
            </a:pPr>
            <a:r>
              <a:rPr lang="en-US" b="1" i="0">
                <a:effectLst/>
              </a:rPr>
              <a:t>Facial Landmark Detection</a:t>
            </a:r>
            <a:r>
              <a:rPr lang="en-US" b="0" i="0">
                <a:effectLst/>
              </a:rPr>
              <a:t>: This involves pinpointing key points on the face, such as eye corners, nose tip, and mouth corners. Deep learning techniques, such as the facial landmark detection network, have been successful in achieving this</a:t>
            </a:r>
          </a:p>
        </p:txBody>
      </p:sp>
      <p:pic>
        <p:nvPicPr>
          <p:cNvPr id="4098" name="Picture 2" descr="java - OpenCV code for Face Detection(followed by eyes,nose &amp; mouth  detection) in android - Stack Overflow">
            <a:extLst>
              <a:ext uri="{FF2B5EF4-FFF2-40B4-BE49-F238E27FC236}">
                <a16:creationId xmlns:a16="http://schemas.microsoft.com/office/drawing/2014/main" id="{C32867E2-E81F-E040-B12A-80B273474D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529" b="10529"/>
          <a:stretch/>
        </p:blipFill>
        <p:spPr bwMode="auto">
          <a:xfrm>
            <a:off x="6500707" y="1706880"/>
            <a:ext cx="5078677" cy="4465320"/>
          </a:xfrm>
          <a:prstGeom prst="rect">
            <a:avLst/>
          </a:prstGeom>
          <a:solidFill>
            <a:srgbClr val="FFFFFF"/>
          </a:solidFill>
        </p:spPr>
      </p:pic>
    </p:spTree>
    <p:extLst>
      <p:ext uri="{BB962C8B-B14F-4D97-AF65-F5344CB8AC3E}">
        <p14:creationId xmlns:p14="http://schemas.microsoft.com/office/powerpoint/2010/main" val="1283970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C47A4-54BA-8A37-0F48-8E8DB11CA34A}"/>
              </a:ext>
            </a:extLst>
          </p:cNvPr>
          <p:cNvSpPr>
            <a:spLocks noGrp="1"/>
          </p:cNvSpPr>
          <p:nvPr>
            <p:ph type="title"/>
          </p:nvPr>
        </p:nvSpPr>
        <p:spPr>
          <a:xfrm>
            <a:off x="1218883" y="274637"/>
            <a:ext cx="10360501" cy="1223963"/>
          </a:xfrm>
        </p:spPr>
        <p:txBody>
          <a:bodyPr vert="horz" lIns="121899" tIns="60949" rIns="121899" bIns="60949" rtlCol="0" anchor="b">
            <a:normAutofit/>
          </a:bodyPr>
          <a:lstStyle/>
          <a:p>
            <a:r>
              <a:rPr lang="en-IN" sz="4000" b="1" dirty="0"/>
              <a:t>Cascade of classifiers</a:t>
            </a:r>
          </a:p>
        </p:txBody>
      </p:sp>
      <p:sp>
        <p:nvSpPr>
          <p:cNvPr id="5" name="TextBox 4">
            <a:extLst>
              <a:ext uri="{FF2B5EF4-FFF2-40B4-BE49-F238E27FC236}">
                <a16:creationId xmlns:a16="http://schemas.microsoft.com/office/drawing/2014/main" id="{C26A0783-93FC-1886-ADAF-8375C591F436}"/>
              </a:ext>
            </a:extLst>
          </p:cNvPr>
          <p:cNvSpPr txBox="1"/>
          <p:nvPr/>
        </p:nvSpPr>
        <p:spPr>
          <a:xfrm>
            <a:off x="1218883" y="1706880"/>
            <a:ext cx="5078677" cy="4465320"/>
          </a:xfrm>
          <a:prstGeom prst="rect">
            <a:avLst/>
          </a:prstGeom>
        </p:spPr>
        <p:txBody>
          <a:bodyPr vert="horz" lIns="121899" tIns="60949" rIns="121899" bIns="60949" rtlCol="0">
            <a:noAutofit/>
          </a:bodyPr>
          <a:lstStyle/>
          <a:p>
            <a:pPr>
              <a:lnSpc>
                <a:spcPct val="90000"/>
              </a:lnSpc>
              <a:spcAft>
                <a:spcPts val="600"/>
              </a:spcAft>
              <a:buClr>
                <a:schemeClr val="accent1"/>
              </a:buClr>
              <a:buFont typeface="Arial" pitchFamily="34" charset="0"/>
              <a:buChar char="•"/>
            </a:pPr>
            <a:r>
              <a:rPr lang="en-US" sz="1800" b="0" i="0" dirty="0">
                <a:effectLst/>
              </a:rPr>
              <a:t>Cascade of Classifiers, such as the Haar Cascade Classifier, for face detection follows a sequential process:</a:t>
            </a:r>
          </a:p>
          <a:p>
            <a:pPr>
              <a:lnSpc>
                <a:spcPct val="90000"/>
              </a:lnSpc>
              <a:spcAft>
                <a:spcPts val="600"/>
              </a:spcAft>
              <a:buClr>
                <a:schemeClr val="accent1"/>
              </a:buClr>
              <a:buFont typeface="Arial" pitchFamily="34" charset="0"/>
              <a:buChar char="•"/>
            </a:pPr>
            <a:r>
              <a:rPr lang="en-US" sz="1800" b="1" i="0" dirty="0">
                <a:effectLst/>
              </a:rPr>
              <a:t>Feature Extraction</a:t>
            </a:r>
            <a:r>
              <a:rPr lang="en-US" sz="1800" b="0" i="0" dirty="0">
                <a:effectLst/>
              </a:rPr>
              <a:t>: Divide the image into smaller regions and calculate </a:t>
            </a:r>
            <a:r>
              <a:rPr lang="en-US" sz="1800" b="0" i="0" dirty="0" err="1">
                <a:effectLst/>
              </a:rPr>
              <a:t>Haar</a:t>
            </a:r>
            <a:r>
              <a:rPr lang="en-US" sz="1800" b="0" i="0" dirty="0">
                <a:effectLst/>
              </a:rPr>
              <a:t>-like features, representing pixel intensity differences.</a:t>
            </a:r>
          </a:p>
          <a:p>
            <a:pPr>
              <a:lnSpc>
                <a:spcPct val="90000"/>
              </a:lnSpc>
              <a:spcAft>
                <a:spcPts val="600"/>
              </a:spcAft>
              <a:buClr>
                <a:schemeClr val="accent1"/>
              </a:buClr>
              <a:buFont typeface="Arial" pitchFamily="34" charset="0"/>
              <a:buChar char="•"/>
            </a:pPr>
            <a:r>
              <a:rPr lang="en-US" sz="1800" b="1" i="0" dirty="0">
                <a:effectLst/>
              </a:rPr>
              <a:t>Classifier Cascade</a:t>
            </a:r>
            <a:r>
              <a:rPr lang="en-US" sz="1800" b="0" i="0" dirty="0">
                <a:effectLst/>
              </a:rPr>
              <a:t>: Multiple classifiers work sequentially, quickly rejecting non-face regions, ensuring efficiency and reducing false positives.</a:t>
            </a:r>
          </a:p>
          <a:p>
            <a:pPr>
              <a:lnSpc>
                <a:spcPct val="90000"/>
              </a:lnSpc>
              <a:spcAft>
                <a:spcPts val="600"/>
              </a:spcAft>
              <a:buClr>
                <a:schemeClr val="accent1"/>
              </a:buClr>
              <a:buFont typeface="Arial" pitchFamily="34" charset="0"/>
              <a:buChar char="•"/>
            </a:pPr>
            <a:r>
              <a:rPr lang="en-US" sz="1800" b="1" i="0" dirty="0">
                <a:effectLst/>
              </a:rPr>
              <a:t>Thresholding and Classification</a:t>
            </a:r>
            <a:r>
              <a:rPr lang="en-US" sz="1800" b="0" i="0" dirty="0">
                <a:effectLst/>
              </a:rPr>
              <a:t>: Each feature has a threshold; if below, it's "Not a Face"; if above, it's a potential face candidate.</a:t>
            </a:r>
          </a:p>
          <a:p>
            <a:pPr>
              <a:lnSpc>
                <a:spcPct val="90000"/>
              </a:lnSpc>
              <a:spcAft>
                <a:spcPts val="600"/>
              </a:spcAft>
              <a:buClr>
                <a:schemeClr val="accent1"/>
              </a:buClr>
              <a:buFont typeface="Arial" pitchFamily="34" charset="0"/>
              <a:buChar char="•"/>
            </a:pPr>
            <a:r>
              <a:rPr lang="en-US" sz="1800" b="1" i="0" dirty="0">
                <a:effectLst/>
              </a:rPr>
              <a:t>Overall Decision</a:t>
            </a:r>
            <a:r>
              <a:rPr lang="en-US" sz="1800" b="0" i="0" dirty="0">
                <a:effectLst/>
              </a:rPr>
              <a:t>: Combining decisions from all classifiers marks a "Face Detected." Haar Cascade Classifiers excel in real-time face detection and object recognition, known for their efficiency and accuracy in computer vision applications.</a:t>
            </a:r>
          </a:p>
        </p:txBody>
      </p:sp>
      <p:pic>
        <p:nvPicPr>
          <p:cNvPr id="6" name="Picture 5" descr="A diagram of a face&#10;&#10;Description automatically generated">
            <a:extLst>
              <a:ext uri="{FF2B5EF4-FFF2-40B4-BE49-F238E27FC236}">
                <a16:creationId xmlns:a16="http://schemas.microsoft.com/office/drawing/2014/main" id="{92D2CA47-0439-E2BD-8D28-06B9940C3D9A}"/>
              </a:ext>
            </a:extLst>
          </p:cNvPr>
          <p:cNvPicPr>
            <a:picLocks noChangeAspect="1"/>
          </p:cNvPicPr>
          <p:nvPr/>
        </p:nvPicPr>
        <p:blipFill>
          <a:blip r:embed="rId2"/>
          <a:stretch>
            <a:fillRect/>
          </a:stretch>
        </p:blipFill>
        <p:spPr>
          <a:xfrm>
            <a:off x="7186938" y="1706880"/>
            <a:ext cx="3706214" cy="4465320"/>
          </a:xfrm>
          <a:prstGeom prst="rect">
            <a:avLst/>
          </a:prstGeom>
          <a:noFill/>
        </p:spPr>
      </p:pic>
    </p:spTree>
    <p:extLst>
      <p:ext uri="{BB962C8B-B14F-4D97-AF65-F5344CB8AC3E}">
        <p14:creationId xmlns:p14="http://schemas.microsoft.com/office/powerpoint/2010/main" val="3205502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155E7-AEF8-56AF-0369-2316B43F2819}"/>
              </a:ext>
            </a:extLst>
          </p:cNvPr>
          <p:cNvSpPr>
            <a:spLocks noGrp="1"/>
          </p:cNvSpPr>
          <p:nvPr>
            <p:ph type="title"/>
          </p:nvPr>
        </p:nvSpPr>
        <p:spPr/>
        <p:txBody>
          <a:bodyPr/>
          <a:lstStyle/>
          <a:p>
            <a:r>
              <a:rPr lang="en-US" sz="3200" b="1" kern="100" dirty="0">
                <a:effectLst/>
                <a:latin typeface="+mn-lt"/>
                <a:ea typeface="宋体" panose="02010600030101010101" pitchFamily="2" charset="-122"/>
              </a:rPr>
              <a:t> LBPH (Local Binary Pattern Histogram) Face Recognizer</a:t>
            </a:r>
            <a:br>
              <a:rPr lang="en-US" sz="1800" kern="100" dirty="0">
                <a:effectLst/>
                <a:latin typeface="Times New Roman" panose="02020603050405020304" pitchFamily="18" charset="0"/>
                <a:ea typeface="宋体" panose="02010600030101010101" pitchFamily="2" charset="-122"/>
              </a:rPr>
            </a:br>
            <a:endParaRPr lang="en-IN" dirty="0"/>
          </a:p>
        </p:txBody>
      </p:sp>
      <p:sp>
        <p:nvSpPr>
          <p:cNvPr id="12" name="TextBox 11">
            <a:extLst>
              <a:ext uri="{FF2B5EF4-FFF2-40B4-BE49-F238E27FC236}">
                <a16:creationId xmlns:a16="http://schemas.microsoft.com/office/drawing/2014/main" id="{2367157B-EECB-DB9C-2F78-3074C89198A3}"/>
              </a:ext>
            </a:extLst>
          </p:cNvPr>
          <p:cNvSpPr txBox="1"/>
          <p:nvPr/>
        </p:nvSpPr>
        <p:spPr>
          <a:xfrm>
            <a:off x="1341884" y="1166843"/>
            <a:ext cx="9628058" cy="2862322"/>
          </a:xfrm>
          <a:prstGeom prst="rect">
            <a:avLst/>
          </a:prstGeom>
          <a:noFill/>
        </p:spPr>
        <p:txBody>
          <a:bodyPr wrap="square">
            <a:spAutoFit/>
          </a:bodyPr>
          <a:lstStyle/>
          <a:p>
            <a:r>
              <a:rPr lang="en-US" sz="2000" b="0" i="0" dirty="0">
                <a:solidFill>
                  <a:srgbClr val="D1D5DB"/>
                </a:solidFill>
                <a:effectLst/>
                <a:latin typeface="Söhne"/>
              </a:rPr>
              <a:t>Local Binary Pattern Histograms (LBPH) is a texture analysis technique used to detect faces. It operates by examining local pixel intensity patterns in an image. For each pixel, it compares its value with the surrounding pixels and encodes these relationships. These patterns are then used to construct a histogram for a given image or region. In the context of face detection, LBPH analyzes the unique texture characteristics of facial features. By creating a histogram of these patterns, it forms a distinctive representation of a face. This method's ability to capture facial texture details makes it particularly useful for recognizing faces, even under challenging conditions like varying lighting and pose, rendering it a valuable tool in the field of computer vision and face detection.</a:t>
            </a:r>
            <a:endParaRPr lang="en-IN" sz="2000" dirty="0"/>
          </a:p>
        </p:txBody>
      </p:sp>
      <p:pic>
        <p:nvPicPr>
          <p:cNvPr id="5122" name="Picture 2" descr="Understanding Face Recognition using LBPH algorithm - Analytics Vidhya">
            <a:extLst>
              <a:ext uri="{FF2B5EF4-FFF2-40B4-BE49-F238E27FC236}">
                <a16:creationId xmlns:a16="http://schemas.microsoft.com/office/drawing/2014/main" id="{323A513E-E846-8059-A01E-D4B56DE06E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796" y="4581301"/>
            <a:ext cx="5199222" cy="144016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Face Recognition: Understanding LBPH Algorithm | by Kelvin Salton do Prado  | Towards Data Science">
            <a:extLst>
              <a:ext uri="{FF2B5EF4-FFF2-40B4-BE49-F238E27FC236}">
                <a16:creationId xmlns:a16="http://schemas.microsoft.com/office/drawing/2014/main" id="{245ECE00-3756-6CE9-7872-1957FA9E597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75835" y="4574071"/>
            <a:ext cx="5749017" cy="1445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10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1B31F-462C-608E-20AC-1770132704BC}"/>
              </a:ext>
            </a:extLst>
          </p:cNvPr>
          <p:cNvSpPr>
            <a:spLocks noGrp="1"/>
          </p:cNvSpPr>
          <p:nvPr>
            <p:ph type="title"/>
          </p:nvPr>
        </p:nvSpPr>
        <p:spPr>
          <a:xfrm>
            <a:off x="1218883" y="274637"/>
            <a:ext cx="10360501" cy="1223963"/>
          </a:xfrm>
        </p:spPr>
        <p:txBody>
          <a:bodyPr anchor="b">
            <a:normAutofit/>
          </a:bodyPr>
          <a:lstStyle/>
          <a:p>
            <a:r>
              <a:rPr lang="en-IN" b="1" dirty="0"/>
              <a:t>Methodology</a:t>
            </a:r>
          </a:p>
        </p:txBody>
      </p:sp>
      <p:pic>
        <p:nvPicPr>
          <p:cNvPr id="6146" name="Picture 2" descr="Real-time face liveness detection with Python, Keras and OpenCV | by Jordan  Van Eetveldt | Towards Data Science">
            <a:extLst>
              <a:ext uri="{FF2B5EF4-FFF2-40B4-BE49-F238E27FC236}">
                <a16:creationId xmlns:a16="http://schemas.microsoft.com/office/drawing/2014/main" id="{638F03EC-49C2-703F-EF70-4D6DC2751D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7" r="9375" b="-1"/>
          <a:stretch/>
        </p:blipFill>
        <p:spPr bwMode="auto">
          <a:xfrm>
            <a:off x="1218883" y="1706880"/>
            <a:ext cx="5078677" cy="4465320"/>
          </a:xfrm>
          <a:prstGeom prst="rect">
            <a:avLst/>
          </a:prstGeom>
          <a:solidFill>
            <a:srgbClr val="FFFFFF"/>
          </a:solidFill>
        </p:spPr>
      </p:pic>
      <p:sp>
        <p:nvSpPr>
          <p:cNvPr id="3" name="Content Placeholder 2">
            <a:extLst>
              <a:ext uri="{FF2B5EF4-FFF2-40B4-BE49-F238E27FC236}">
                <a16:creationId xmlns:a16="http://schemas.microsoft.com/office/drawing/2014/main" id="{A9F97EC3-F5C4-C6D3-D97A-ED954D946650}"/>
              </a:ext>
            </a:extLst>
          </p:cNvPr>
          <p:cNvSpPr>
            <a:spLocks noGrp="1"/>
          </p:cNvSpPr>
          <p:nvPr>
            <p:ph sz="half" idx="2"/>
          </p:nvPr>
        </p:nvSpPr>
        <p:spPr>
          <a:xfrm>
            <a:off x="6500707" y="1706880"/>
            <a:ext cx="5078677" cy="4465320"/>
          </a:xfrm>
        </p:spPr>
        <p:txBody>
          <a:bodyPr>
            <a:normAutofit/>
          </a:bodyPr>
          <a:lstStyle/>
          <a:p>
            <a:pPr marL="0" indent="0">
              <a:buNone/>
            </a:pPr>
            <a:r>
              <a:rPr lang="en-IN" sz="2600" dirty="0"/>
              <a:t>1 .Reading live web cam video stream</a:t>
            </a:r>
          </a:p>
          <a:p>
            <a:pPr marL="0" indent="0">
              <a:buNone/>
            </a:pPr>
            <a:r>
              <a:rPr lang="en-IN" sz="2600" dirty="0"/>
              <a:t>2.Face detection using haar cascade</a:t>
            </a:r>
          </a:p>
          <a:p>
            <a:pPr marL="0" indent="0">
              <a:buNone/>
            </a:pPr>
            <a:r>
              <a:rPr lang="en-IN" sz="2600" dirty="0"/>
              <a:t>3.Detecting face, nose, eyes and mouth</a:t>
            </a:r>
          </a:p>
          <a:p>
            <a:pPr marL="0" indent="0">
              <a:buNone/>
            </a:pPr>
            <a:r>
              <a:rPr lang="en-IN" sz="2600" dirty="0"/>
              <a:t>4.Generating  user dataset </a:t>
            </a:r>
          </a:p>
          <a:p>
            <a:pPr marL="0" indent="0">
              <a:buNone/>
            </a:pPr>
            <a:r>
              <a:rPr lang="en-IN" sz="2600" dirty="0"/>
              <a:t>5.Training classifier</a:t>
            </a:r>
          </a:p>
          <a:p>
            <a:pPr marL="0" indent="0">
              <a:buNone/>
            </a:pPr>
            <a:r>
              <a:rPr lang="en-IN" sz="2600" dirty="0"/>
              <a:t>6.Recognizing a person</a:t>
            </a:r>
          </a:p>
        </p:txBody>
      </p:sp>
    </p:spTree>
    <p:extLst>
      <p:ext uri="{BB962C8B-B14F-4D97-AF65-F5344CB8AC3E}">
        <p14:creationId xmlns:p14="http://schemas.microsoft.com/office/powerpoint/2010/main" val="1895235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81844" y="0"/>
            <a:ext cx="10360501" cy="1223963"/>
          </a:xfrm>
        </p:spPr>
        <p:txBody>
          <a:bodyPr/>
          <a:lstStyle/>
          <a:p>
            <a:r>
              <a:rPr lang="en-US" b="1" dirty="0"/>
              <a:t>1)Reading live web-cam video stream</a:t>
            </a:r>
          </a:p>
        </p:txBody>
      </p:sp>
      <p:sp>
        <p:nvSpPr>
          <p:cNvPr id="7" name="TextBox 6">
            <a:extLst>
              <a:ext uri="{FF2B5EF4-FFF2-40B4-BE49-F238E27FC236}">
                <a16:creationId xmlns:a16="http://schemas.microsoft.com/office/drawing/2014/main" id="{CA7CAEFF-2EC6-4971-86D2-CF647F5173FF}"/>
              </a:ext>
            </a:extLst>
          </p:cNvPr>
          <p:cNvSpPr txBox="1"/>
          <p:nvPr/>
        </p:nvSpPr>
        <p:spPr>
          <a:xfrm>
            <a:off x="981844" y="1256792"/>
            <a:ext cx="9505056" cy="5447645"/>
          </a:xfrm>
          <a:prstGeom prst="rect">
            <a:avLst/>
          </a:prstGeom>
          <a:noFill/>
        </p:spPr>
        <p:txBody>
          <a:bodyPr wrap="square" rtlCol="0">
            <a:spAutoFit/>
          </a:bodyPr>
          <a:lstStyle/>
          <a:p>
            <a:r>
              <a:rPr lang="en-US" sz="2000" dirty="0"/>
              <a:t>To initiate our project, a crucial initial step was gaining the ability to access and analyze a live webcam video stream. This foundational capability was essential for the operation of our facial recognition system. With this live video input, we could actively engage with real-time visual data, ensuring that our approach was not limited to static images but adaptable to dynamic scenarios. This dynamic source enabled real-time execution of our face detection and recognition processes, setting the stage for subsequent phases of our computer vision project. The capability to access the live webcam video stream played a pivotal role in bringing our facial recognition system to life and making it applicable to a wide range of interactive and real-world applications.</a:t>
            </a:r>
          </a:p>
          <a:p>
            <a:endParaRPr lang="en-US" sz="2800" dirty="0"/>
          </a:p>
          <a:p>
            <a:endParaRPr lang="en-US" sz="2800" dirty="0"/>
          </a:p>
          <a:p>
            <a:endParaRPr lang="en-US" sz="2800" dirty="0"/>
          </a:p>
          <a:p>
            <a:endParaRPr lang="en-US" sz="2800" dirty="0"/>
          </a:p>
          <a:p>
            <a:endParaRPr lang="en-US" sz="2800" dirty="0"/>
          </a:p>
          <a:p>
            <a:endParaRPr lang="en-IN" sz="2800" dirty="0"/>
          </a:p>
        </p:txBody>
      </p:sp>
      <p:sp>
        <p:nvSpPr>
          <p:cNvPr id="9" name="TextBox 8">
            <a:extLst>
              <a:ext uri="{FF2B5EF4-FFF2-40B4-BE49-F238E27FC236}">
                <a16:creationId xmlns:a16="http://schemas.microsoft.com/office/drawing/2014/main" id="{724C129B-C381-13DA-1A59-215924D10A3D}"/>
              </a:ext>
            </a:extLst>
          </p:cNvPr>
          <p:cNvSpPr txBox="1"/>
          <p:nvPr/>
        </p:nvSpPr>
        <p:spPr>
          <a:xfrm>
            <a:off x="4114191" y="6335105"/>
            <a:ext cx="3240359" cy="369332"/>
          </a:xfrm>
          <a:prstGeom prst="rect">
            <a:avLst/>
          </a:prstGeom>
          <a:noFill/>
        </p:spPr>
        <p:txBody>
          <a:bodyPr wrap="square" rtlCol="0">
            <a:spAutoFit/>
          </a:bodyPr>
          <a:lstStyle/>
          <a:p>
            <a:pPr algn="ctr"/>
            <a:r>
              <a:rPr lang="en-IN" sz="1800" i="1" dirty="0"/>
              <a:t>Scale factor</a:t>
            </a:r>
          </a:p>
        </p:txBody>
      </p:sp>
      <p:pic>
        <p:nvPicPr>
          <p:cNvPr id="12" name="Picture 11">
            <a:extLst>
              <a:ext uri="{FF2B5EF4-FFF2-40B4-BE49-F238E27FC236}">
                <a16:creationId xmlns:a16="http://schemas.microsoft.com/office/drawing/2014/main" id="{678B945A-1538-BCBB-F657-0453ACE88D60}"/>
              </a:ext>
            </a:extLst>
          </p:cNvPr>
          <p:cNvPicPr>
            <a:picLocks noChangeAspect="1"/>
          </p:cNvPicPr>
          <p:nvPr/>
        </p:nvPicPr>
        <p:blipFill>
          <a:blip r:embed="rId2"/>
          <a:stretch>
            <a:fillRect/>
          </a:stretch>
        </p:blipFill>
        <p:spPr>
          <a:xfrm>
            <a:off x="3719469" y="4365104"/>
            <a:ext cx="4029805" cy="1847248"/>
          </a:xfrm>
          <a:prstGeom prst="rect">
            <a:avLst/>
          </a:prstGeom>
        </p:spPr>
      </p:pic>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322</TotalTime>
  <Words>2050</Words>
  <Application>Microsoft Office PowerPoint</Application>
  <PresentationFormat>Custom</PresentationFormat>
  <Paragraphs>73</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Söhne</vt:lpstr>
      <vt:lpstr>Times New Roman</vt:lpstr>
      <vt:lpstr>Tech 16x9</vt:lpstr>
      <vt:lpstr>Face Detection and Recognition</vt:lpstr>
      <vt:lpstr>Abstract</vt:lpstr>
      <vt:lpstr>Introduction</vt:lpstr>
      <vt:lpstr>Face detection</vt:lpstr>
      <vt:lpstr>Detecting face, nose, eyes and mouth</vt:lpstr>
      <vt:lpstr>Cascade of classifiers</vt:lpstr>
      <vt:lpstr> LBPH (Local Binary Pattern Histogram) Face Recognizer </vt:lpstr>
      <vt:lpstr>Methodology</vt:lpstr>
      <vt:lpstr>1)Reading live web-cam video stream</vt:lpstr>
      <vt:lpstr>2)Face detection using Haar Cascade</vt:lpstr>
      <vt:lpstr>3)Detecting Face, Nose, Eyes and Mouth</vt:lpstr>
      <vt:lpstr>4)Generating dataset</vt:lpstr>
      <vt:lpstr>5)Training classifier for face recognition</vt:lpstr>
      <vt:lpstr>6)Recognizing a person</vt:lpstr>
      <vt:lpstr>Results and Discussion</vt:lpstr>
      <vt:lpstr>Conclusion</vt:lpstr>
      <vt:lpstr>Future work</vt:lpstr>
      <vt:lpstr>Applications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Detection and Recognition</dc:title>
  <dc:creator>coolhaina666@gmail.com</dc:creator>
  <cp:lastModifiedBy>Siddhant Saini</cp:lastModifiedBy>
  <cp:revision>6</cp:revision>
  <dcterms:created xsi:type="dcterms:W3CDTF">2023-11-07T13:32:47Z</dcterms:created>
  <dcterms:modified xsi:type="dcterms:W3CDTF">2023-12-22T14:55:21Z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